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60" r:id="rId5"/>
    <p:sldId id="6041" r:id="rId6"/>
    <p:sldId id="6040" r:id="rId7"/>
    <p:sldId id="474" r:id="rId8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AF9BE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20E2EE-1995-4359-9CFF-61CCDEEFFCC0}" v="2" dt="2025-06-12T07:58:46.1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6275" autoAdjust="0"/>
  </p:normalViewPr>
  <p:slideViewPr>
    <p:cSldViewPr snapToGrid="0">
      <p:cViewPr varScale="1">
        <p:scale>
          <a:sx n="70" d="100"/>
          <a:sy n="70" d="100"/>
        </p:scale>
        <p:origin x="7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ith Townsend" userId="d7a052e7-967e-4fd7-b3f1-c4e4109908e7" providerId="ADAL" clId="{3A20E2EE-1995-4359-9CFF-61CCDEEFFCC0}"/>
    <pc:docChg chg="undo custSel delSld modSld">
      <pc:chgData name="Keith Townsend" userId="d7a052e7-967e-4fd7-b3f1-c4e4109908e7" providerId="ADAL" clId="{3A20E2EE-1995-4359-9CFF-61CCDEEFFCC0}" dt="2025-06-12T08:00:16.687" v="127" actId="255"/>
      <pc:docMkLst>
        <pc:docMk/>
      </pc:docMkLst>
      <pc:sldChg chg="addSp modSp mod">
        <pc:chgData name="Keith Townsend" userId="d7a052e7-967e-4fd7-b3f1-c4e4109908e7" providerId="ADAL" clId="{3A20E2EE-1995-4359-9CFF-61CCDEEFFCC0}" dt="2025-06-12T07:57:44.156" v="110"/>
        <pc:sldMkLst>
          <pc:docMk/>
          <pc:sldMk cId="1210965206" sldId="260"/>
        </pc:sldMkLst>
        <pc:spChg chg="mod">
          <ac:chgData name="Keith Townsend" userId="d7a052e7-967e-4fd7-b3f1-c4e4109908e7" providerId="ADAL" clId="{3A20E2EE-1995-4359-9CFF-61CCDEEFFCC0}" dt="2025-06-12T07:54:33.046" v="15" actId="20577"/>
          <ac:spMkLst>
            <pc:docMk/>
            <pc:sldMk cId="1210965206" sldId="260"/>
            <ac:spMk id="2" creationId="{D19C1E4A-7D54-4FAD-BC19-3B3868CED3F5}"/>
          </ac:spMkLst>
        </pc:spChg>
        <pc:picChg chg="add mod">
          <ac:chgData name="Keith Townsend" userId="d7a052e7-967e-4fd7-b3f1-c4e4109908e7" providerId="ADAL" clId="{3A20E2EE-1995-4359-9CFF-61CCDEEFFCC0}" dt="2025-06-12T07:57:44.156" v="110"/>
          <ac:picMkLst>
            <pc:docMk/>
            <pc:sldMk cId="1210965206" sldId="260"/>
            <ac:picMk id="4" creationId="{3C96181E-F1B7-FAFE-C8B3-778973A0C321}"/>
          </ac:picMkLst>
        </pc:picChg>
        <pc:picChg chg="add mod">
          <ac:chgData name="Keith Townsend" userId="d7a052e7-967e-4fd7-b3f1-c4e4109908e7" providerId="ADAL" clId="{3A20E2EE-1995-4359-9CFF-61CCDEEFFCC0}" dt="2025-06-12T07:57:44.156" v="110"/>
          <ac:picMkLst>
            <pc:docMk/>
            <pc:sldMk cId="1210965206" sldId="260"/>
            <ac:picMk id="5" creationId="{8FA4261D-2600-4C8B-9171-C95CA0D569FC}"/>
          </ac:picMkLst>
        </pc:picChg>
        <pc:picChg chg="add mod">
          <ac:chgData name="Keith Townsend" userId="d7a052e7-967e-4fd7-b3f1-c4e4109908e7" providerId="ADAL" clId="{3A20E2EE-1995-4359-9CFF-61CCDEEFFCC0}" dt="2025-06-12T07:57:44.156" v="110"/>
          <ac:picMkLst>
            <pc:docMk/>
            <pc:sldMk cId="1210965206" sldId="260"/>
            <ac:picMk id="6" creationId="{0C670102-C8C6-F850-00F3-62AF3A0B8AC6}"/>
          </ac:picMkLst>
        </pc:picChg>
      </pc:sldChg>
      <pc:sldChg chg="addSp delSp modSp mod">
        <pc:chgData name="Keith Townsend" userId="d7a052e7-967e-4fd7-b3f1-c4e4109908e7" providerId="ADAL" clId="{3A20E2EE-1995-4359-9CFF-61CCDEEFFCC0}" dt="2025-06-12T08:00:16.687" v="127" actId="255"/>
        <pc:sldMkLst>
          <pc:docMk/>
          <pc:sldMk cId="311117467" sldId="474"/>
        </pc:sldMkLst>
        <pc:spChg chg="mod">
          <ac:chgData name="Keith Townsend" userId="d7a052e7-967e-4fd7-b3f1-c4e4109908e7" providerId="ADAL" clId="{3A20E2EE-1995-4359-9CFF-61CCDEEFFCC0}" dt="2025-06-12T07:58:12.477" v="112" actId="2711"/>
          <ac:spMkLst>
            <pc:docMk/>
            <pc:sldMk cId="311117467" sldId="474"/>
            <ac:spMk id="2" creationId="{C169E23F-286F-73C9-940B-059C021F257E}"/>
          </ac:spMkLst>
        </pc:spChg>
        <pc:spChg chg="mod">
          <ac:chgData name="Keith Townsend" userId="d7a052e7-967e-4fd7-b3f1-c4e4109908e7" providerId="ADAL" clId="{3A20E2EE-1995-4359-9CFF-61CCDEEFFCC0}" dt="2025-06-12T07:58:21.412" v="113" actId="2711"/>
          <ac:spMkLst>
            <pc:docMk/>
            <pc:sldMk cId="311117467" sldId="474"/>
            <ac:spMk id="3" creationId="{B6258432-3DC6-B363-E133-AE18F9222F2C}"/>
          </ac:spMkLst>
        </pc:spChg>
        <pc:spChg chg="mod">
          <ac:chgData name="Keith Townsend" userId="d7a052e7-967e-4fd7-b3f1-c4e4109908e7" providerId="ADAL" clId="{3A20E2EE-1995-4359-9CFF-61CCDEEFFCC0}" dt="2025-06-12T07:58:46.196" v="116" actId="2711"/>
          <ac:spMkLst>
            <pc:docMk/>
            <pc:sldMk cId="311117467" sldId="474"/>
            <ac:spMk id="4" creationId="{2B683D9C-EB7E-A3E0-A75A-E829EC5B9EB6}"/>
          </ac:spMkLst>
        </pc:spChg>
        <pc:graphicFrameChg chg="add del modGraphic">
          <ac:chgData name="Keith Townsend" userId="d7a052e7-967e-4fd7-b3f1-c4e4109908e7" providerId="ADAL" clId="{3A20E2EE-1995-4359-9CFF-61CCDEEFFCC0}" dt="2025-06-12T07:58:36.769" v="115" actId="27309"/>
          <ac:graphicFrameMkLst>
            <pc:docMk/>
            <pc:sldMk cId="311117467" sldId="474"/>
            <ac:graphicFrameMk id="6" creationId="{27B386D3-B87B-6AE7-F0C3-D8AF0A48087B}"/>
          </ac:graphicFrameMkLst>
        </pc:graphicFrameChg>
        <pc:graphicFrameChg chg="mod modGraphic">
          <ac:chgData name="Keith Townsend" userId="d7a052e7-967e-4fd7-b3f1-c4e4109908e7" providerId="ADAL" clId="{3A20E2EE-1995-4359-9CFF-61CCDEEFFCC0}" dt="2025-06-12T08:00:07.747" v="126" actId="255"/>
          <ac:graphicFrameMkLst>
            <pc:docMk/>
            <pc:sldMk cId="311117467" sldId="474"/>
            <ac:graphicFrameMk id="16" creationId="{512E84FE-165E-9660-5C64-4EB91233312E}"/>
          </ac:graphicFrameMkLst>
        </pc:graphicFrameChg>
        <pc:graphicFrameChg chg="mod modGraphic">
          <ac:chgData name="Keith Townsend" userId="d7a052e7-967e-4fd7-b3f1-c4e4109908e7" providerId="ADAL" clId="{3A20E2EE-1995-4359-9CFF-61CCDEEFFCC0}" dt="2025-06-12T07:59:59.729" v="125" actId="255"/>
          <ac:graphicFrameMkLst>
            <pc:docMk/>
            <pc:sldMk cId="311117467" sldId="474"/>
            <ac:graphicFrameMk id="18" creationId="{9AFE83A1-0DCF-9AA0-C0CF-82E03A8022E7}"/>
          </ac:graphicFrameMkLst>
        </pc:graphicFrameChg>
        <pc:graphicFrameChg chg="mod modGraphic">
          <ac:chgData name="Keith Townsend" userId="d7a052e7-967e-4fd7-b3f1-c4e4109908e7" providerId="ADAL" clId="{3A20E2EE-1995-4359-9CFF-61CCDEEFFCC0}" dt="2025-06-12T08:00:16.687" v="127" actId="255"/>
          <ac:graphicFrameMkLst>
            <pc:docMk/>
            <pc:sldMk cId="311117467" sldId="474"/>
            <ac:graphicFrameMk id="32" creationId="{4CD5DA30-087E-DE54-7DE9-C3DB90D1F9D5}"/>
          </ac:graphicFrameMkLst>
        </pc:graphicFrameChg>
        <pc:picChg chg="mod">
          <ac:chgData name="Keith Townsend" userId="d7a052e7-967e-4fd7-b3f1-c4e4109908e7" providerId="ADAL" clId="{3A20E2EE-1995-4359-9CFF-61CCDEEFFCC0}" dt="2025-06-12T07:58:46.196" v="116" actId="2711"/>
          <ac:picMkLst>
            <pc:docMk/>
            <pc:sldMk cId="311117467" sldId="474"/>
            <ac:picMk id="7" creationId="{8973F675-58E0-9E6A-2DD7-0BDA5225DFD2}"/>
          </ac:picMkLst>
        </pc:picChg>
        <pc:picChg chg="mod">
          <ac:chgData name="Keith Townsend" userId="d7a052e7-967e-4fd7-b3f1-c4e4109908e7" providerId="ADAL" clId="{3A20E2EE-1995-4359-9CFF-61CCDEEFFCC0}" dt="2025-06-12T07:58:46.196" v="116" actId="2711"/>
          <ac:picMkLst>
            <pc:docMk/>
            <pc:sldMk cId="311117467" sldId="474"/>
            <ac:picMk id="1030" creationId="{081D561A-6D8A-2432-66AD-B1C87BFFBB34}"/>
          </ac:picMkLst>
        </pc:picChg>
        <pc:picChg chg="mod">
          <ac:chgData name="Keith Townsend" userId="d7a052e7-967e-4fd7-b3f1-c4e4109908e7" providerId="ADAL" clId="{3A20E2EE-1995-4359-9CFF-61CCDEEFFCC0}" dt="2025-06-12T07:58:46.196" v="116" actId="2711"/>
          <ac:picMkLst>
            <pc:docMk/>
            <pc:sldMk cId="311117467" sldId="474"/>
            <ac:picMk id="1034" creationId="{FF244773-FA41-C624-33CD-73EC00EBCFF4}"/>
          </ac:picMkLst>
        </pc:picChg>
      </pc:sldChg>
      <pc:sldChg chg="modSp mod">
        <pc:chgData name="Keith Townsend" userId="d7a052e7-967e-4fd7-b3f1-c4e4109908e7" providerId="ADAL" clId="{3A20E2EE-1995-4359-9CFF-61CCDEEFFCC0}" dt="2025-06-12T07:57:15.447" v="109" actId="255"/>
        <pc:sldMkLst>
          <pc:docMk/>
          <pc:sldMk cId="1517957542" sldId="6040"/>
        </pc:sldMkLst>
        <pc:spChg chg="mod">
          <ac:chgData name="Keith Townsend" userId="d7a052e7-967e-4fd7-b3f1-c4e4109908e7" providerId="ADAL" clId="{3A20E2EE-1995-4359-9CFF-61CCDEEFFCC0}" dt="2025-06-12T07:55:24.295" v="37" actId="2711"/>
          <ac:spMkLst>
            <pc:docMk/>
            <pc:sldMk cId="1517957542" sldId="6040"/>
            <ac:spMk id="2" creationId="{2D645FF4-C709-E9E2-09C0-C14511E2608C}"/>
          </ac:spMkLst>
        </pc:spChg>
        <pc:spChg chg="mod">
          <ac:chgData name="Keith Townsend" userId="d7a052e7-967e-4fd7-b3f1-c4e4109908e7" providerId="ADAL" clId="{3A20E2EE-1995-4359-9CFF-61CCDEEFFCC0}" dt="2025-06-12T07:56:36.262" v="48" actId="1036"/>
          <ac:spMkLst>
            <pc:docMk/>
            <pc:sldMk cId="1517957542" sldId="6040"/>
            <ac:spMk id="3" creationId="{5D6AD9D1-C7A2-A337-4C90-8AA6151A94EB}"/>
          </ac:spMkLst>
        </pc:spChg>
        <pc:spChg chg="mod">
          <ac:chgData name="Keith Townsend" userId="d7a052e7-967e-4fd7-b3f1-c4e4109908e7" providerId="ADAL" clId="{3A20E2EE-1995-4359-9CFF-61CCDEEFFCC0}" dt="2025-06-12T07:56:38.956" v="51" actId="1036"/>
          <ac:spMkLst>
            <pc:docMk/>
            <pc:sldMk cId="1517957542" sldId="6040"/>
            <ac:spMk id="6" creationId="{26E90397-4E93-A08A-B264-3F9A8ACE9089}"/>
          </ac:spMkLst>
        </pc:spChg>
        <pc:spChg chg="mod">
          <ac:chgData name="Keith Townsend" userId="d7a052e7-967e-4fd7-b3f1-c4e4109908e7" providerId="ADAL" clId="{3A20E2EE-1995-4359-9CFF-61CCDEEFFCC0}" dt="2025-06-12T07:57:15.447" v="109" actId="255"/>
          <ac:spMkLst>
            <pc:docMk/>
            <pc:sldMk cId="1517957542" sldId="6040"/>
            <ac:spMk id="7" creationId="{69B994DB-234B-0F55-79D1-6920D8187F9E}"/>
          </ac:spMkLst>
        </pc:spChg>
      </pc:sldChg>
      <pc:sldChg chg="modSp mod">
        <pc:chgData name="Keith Townsend" userId="d7a052e7-967e-4fd7-b3f1-c4e4109908e7" providerId="ADAL" clId="{3A20E2EE-1995-4359-9CFF-61CCDEEFFCC0}" dt="2025-06-12T07:55:05.740" v="36" actId="20577"/>
        <pc:sldMkLst>
          <pc:docMk/>
          <pc:sldMk cId="1769930821" sldId="6041"/>
        </pc:sldMkLst>
        <pc:spChg chg="mod">
          <ac:chgData name="Keith Townsend" userId="d7a052e7-967e-4fd7-b3f1-c4e4109908e7" providerId="ADAL" clId="{3A20E2EE-1995-4359-9CFF-61CCDEEFFCC0}" dt="2025-06-12T07:54:43.607" v="16" actId="2711"/>
          <ac:spMkLst>
            <pc:docMk/>
            <pc:sldMk cId="1769930821" sldId="6041"/>
            <ac:spMk id="2" creationId="{55CBC46D-8D00-3D88-43F7-1803460AD53C}"/>
          </ac:spMkLst>
        </pc:spChg>
        <pc:spChg chg="mod">
          <ac:chgData name="Keith Townsend" userId="d7a052e7-967e-4fd7-b3f1-c4e4109908e7" providerId="ADAL" clId="{3A20E2EE-1995-4359-9CFF-61CCDEEFFCC0}" dt="2025-06-12T07:55:05.740" v="36" actId="20577"/>
          <ac:spMkLst>
            <pc:docMk/>
            <pc:sldMk cId="1769930821" sldId="6041"/>
            <ac:spMk id="3" creationId="{8EA04761-8C52-0D81-643A-4FAC9ADA4D70}"/>
          </ac:spMkLst>
        </pc:spChg>
      </pc:sldChg>
      <pc:sldChg chg="del">
        <pc:chgData name="Keith Townsend" userId="d7a052e7-967e-4fd7-b3f1-c4e4109908e7" providerId="ADAL" clId="{3A20E2EE-1995-4359-9CFF-61CCDEEFFCC0}" dt="2025-06-12T07:58:00.659" v="111" actId="47"/>
        <pc:sldMkLst>
          <pc:docMk/>
          <pc:sldMk cId="115010526" sldId="604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1F576-B949-4F6D-BE19-162B6076F7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02C1B-D61A-473C-8638-E11DA99D71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895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113" y="1347788"/>
            <a:ext cx="6462712" cy="3636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967DDB-ACC5-4A51-B3BE-CEF62AB827B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0079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DC2FB-60EB-42F9-88DC-B87BE317C7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5" y="1122363"/>
            <a:ext cx="7186127" cy="2387600"/>
          </a:xfr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C81B1B-C1AD-4610-9765-10AB1B1A3A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5" y="3602038"/>
            <a:ext cx="7186127" cy="165576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581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AB841-276D-4AC1-AE14-C657EFF71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4"/>
            <a:ext cx="9770616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561FF-A59C-41BF-8DA2-E19D23B8D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3683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923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10B32-27A2-4570-A26D-101D582E3C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0368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8C6104-3F21-449D-B750-5F91268BF4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368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3AFE9BBB-7ED8-404A-8BCF-B4EA86112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141"/>
            <a:ext cx="976173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335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B5240745-C3CA-49A7-BF69-697EA98AC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141"/>
            <a:ext cx="976173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913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3075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0929D1-A8E1-47D7-8022-AA09FC3B5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141"/>
            <a:ext cx="976173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30F75A-D3E4-4D2D-B9C9-CFEFCBC08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0368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6B00B-AAB4-4152-8A58-1AD3A3913E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B7B13-E777-46A4-AB49-5ED43CC1BF76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4F3B2-D58D-4AEE-BF91-410881D9EF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E49FEE-CE91-4BCC-BD71-9FDC31049B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BCE56-BEE1-4278-9D45-29BCB868D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335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33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33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33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33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33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C1E4A-7D54-4FAD-BC19-3B3868CED3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9175" y="1759226"/>
            <a:ext cx="8059219" cy="3000967"/>
          </a:xfrm>
        </p:spPr>
        <p:txBody>
          <a:bodyPr>
            <a:normAutofit/>
          </a:bodyPr>
          <a:lstStyle/>
          <a:p>
            <a:r>
              <a:rPr lang="en-GB" dirty="0">
                <a:latin typeface="Raleway" pitchFamily="2" charset="0"/>
                <a:cs typeface="Arial"/>
              </a:rPr>
              <a:t>Communities </a:t>
            </a:r>
            <a:br>
              <a:rPr lang="en-GB" dirty="0">
                <a:latin typeface="Raleway" pitchFamily="2" charset="0"/>
                <a:cs typeface="Arial"/>
              </a:rPr>
            </a:br>
            <a:r>
              <a:rPr lang="en-GB" dirty="0">
                <a:latin typeface="Raleway" pitchFamily="2" charset="0"/>
                <a:cs typeface="Arial"/>
              </a:rPr>
              <a:t>Vision &amp; Priorities</a:t>
            </a:r>
            <a:br>
              <a:rPr lang="en-GB" dirty="0">
                <a:latin typeface="Raleway" pitchFamily="2" charset="0"/>
                <a:cs typeface="Arial"/>
              </a:rPr>
            </a:br>
            <a:r>
              <a:rPr lang="en-GB" sz="3100" dirty="0">
                <a:latin typeface="Raleway" pitchFamily="2" charset="0"/>
                <a:cs typeface="Arial"/>
              </a:rPr>
              <a:t>Communities Extended Leadership Team</a:t>
            </a:r>
            <a:br>
              <a:rPr lang="en-GB" sz="3100" dirty="0">
                <a:latin typeface="Raleway" pitchFamily="2" charset="0"/>
                <a:cs typeface="Arial"/>
              </a:rPr>
            </a:br>
            <a:r>
              <a:rPr lang="en-GB" sz="3100" dirty="0">
                <a:latin typeface="Raleway" pitchFamily="2" charset="0"/>
                <a:cs typeface="Arial"/>
              </a:rPr>
              <a:t>June 2025</a:t>
            </a:r>
            <a:br>
              <a:rPr lang="en-GB" dirty="0">
                <a:latin typeface="Raleway" pitchFamily="2" charset="0"/>
                <a:cs typeface="Arial"/>
              </a:rPr>
            </a:br>
            <a:endParaRPr lang="en-GB" dirty="0">
              <a:latin typeface="Raleway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16D53B-FBB0-4102-A292-4C07FA099A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5346" y="5624727"/>
            <a:ext cx="7597507" cy="1526319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 descr="A colorful map with a pin on it&#10;&#10;AI-generated content may be incorrect.">
            <a:extLst>
              <a:ext uri="{FF2B5EF4-FFF2-40B4-BE49-F238E27FC236}">
                <a16:creationId xmlns:a16="http://schemas.microsoft.com/office/drawing/2014/main" id="{3C96181E-F1B7-FAFE-C8B3-778973A0C321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19202" t="16190" r="14131" b="18659"/>
          <a:stretch/>
        </p:blipFill>
        <p:spPr>
          <a:xfrm>
            <a:off x="2656202" y="5540731"/>
            <a:ext cx="787149" cy="769257"/>
          </a:xfrm>
          <a:prstGeom prst="rect">
            <a:avLst/>
          </a:prstGeom>
        </p:spPr>
      </p:pic>
      <p:pic>
        <p:nvPicPr>
          <p:cNvPr id="5" name="Picture 6" descr="Clients Icon Png #273327 - Free Icons Library">
            <a:extLst>
              <a:ext uri="{FF2B5EF4-FFF2-40B4-BE49-F238E27FC236}">
                <a16:creationId xmlns:a16="http://schemas.microsoft.com/office/drawing/2014/main" id="{8FA4261D-2600-4C8B-9171-C95CA0D569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653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1811" y="5704350"/>
            <a:ext cx="775462" cy="53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0" descr="The best free Predict icon images. Download from 46 free icons of ...">
            <a:extLst>
              <a:ext uri="{FF2B5EF4-FFF2-40B4-BE49-F238E27FC236}">
                <a16:creationId xmlns:a16="http://schemas.microsoft.com/office/drawing/2014/main" id="{0C670102-C8C6-F850-00F3-62AF3A0B8A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2931" y="5598460"/>
            <a:ext cx="687555" cy="687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0965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B65305-0E30-CFBD-F4FD-4DD94ED806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BC46D-8D00-3D88-43F7-1803460AD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736" y="295501"/>
            <a:ext cx="9770616" cy="897758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Raleway" pitchFamily="2" charset="0"/>
              </a:rPr>
              <a:t>Developing the Communities Directorate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04761-8C52-0D81-643A-4FAC9ADA4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461" y="1124720"/>
            <a:ext cx="11499742" cy="4622941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Raleway" pitchFamily="2" charset="0"/>
                <a:ea typeface="Times New Roman" panose="02020603050405020304" pitchFamily="18" charset="0"/>
              </a:rPr>
              <a:t>We asked ourselves: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effectLst/>
              <a:latin typeface="Raleway" pitchFamily="2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i="1" dirty="0">
                <a:solidFill>
                  <a:srgbClr val="000000"/>
                </a:solidFill>
                <a:effectLst/>
                <a:latin typeface="Raleway" pitchFamily="2" charset="0"/>
                <a:ea typeface="Times New Roman" panose="02020603050405020304" pitchFamily="18" charset="0"/>
              </a:rPr>
              <a:t>What</a:t>
            </a:r>
            <a:r>
              <a:rPr lang="en-US" sz="2000" i="1" dirty="0">
                <a:solidFill>
                  <a:srgbClr val="000000"/>
                </a:solidFill>
                <a:effectLst/>
                <a:latin typeface="Raleway" pitchFamily="2" charset="0"/>
                <a:ea typeface="Times New Roman" panose="02020603050405020304" pitchFamily="18" charset="0"/>
              </a:rPr>
              <a:t> is our [5-10 year] vision for the borough and residents, and 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Raleway" pitchFamily="2" charset="0"/>
                <a:ea typeface="Times New Roman" panose="02020603050405020304" pitchFamily="18" charset="0"/>
              </a:rPr>
              <a:t>how</a:t>
            </a:r>
            <a:r>
              <a:rPr lang="en-US" sz="2000" i="1" dirty="0">
                <a:solidFill>
                  <a:srgbClr val="000000"/>
                </a:solidFill>
                <a:effectLst/>
                <a:latin typeface="Raleway" pitchFamily="2" charset="0"/>
                <a:ea typeface="Times New Roman" panose="02020603050405020304" pitchFamily="18" charset="0"/>
              </a:rPr>
              <a:t> can the </a:t>
            </a:r>
            <a:r>
              <a:rPr lang="en-US" sz="2000" i="1" dirty="0">
                <a:solidFill>
                  <a:srgbClr val="000000"/>
                </a:solidFill>
                <a:latin typeface="Raleway" pitchFamily="2" charset="0"/>
                <a:ea typeface="Times New Roman" panose="02020603050405020304" pitchFamily="18" charset="0"/>
              </a:rPr>
              <a:t>C</a:t>
            </a:r>
            <a:r>
              <a:rPr lang="en-US" sz="2000" i="1" dirty="0">
                <a:solidFill>
                  <a:srgbClr val="000000"/>
                </a:solidFill>
                <a:effectLst/>
                <a:latin typeface="Raleway" pitchFamily="2" charset="0"/>
                <a:ea typeface="Times New Roman" panose="02020603050405020304" pitchFamily="18" charset="0"/>
              </a:rPr>
              <a:t>ommunities </a:t>
            </a:r>
            <a:r>
              <a:rPr lang="en-US" sz="2000" i="1" dirty="0">
                <a:solidFill>
                  <a:srgbClr val="000000"/>
                </a:solidFill>
                <a:latin typeface="Raleway" pitchFamily="2" charset="0"/>
                <a:ea typeface="Times New Roman" panose="02020603050405020304" pitchFamily="18" charset="0"/>
              </a:rPr>
              <a:t>D</a:t>
            </a:r>
            <a:r>
              <a:rPr lang="en-US" sz="2000" i="1" dirty="0">
                <a:solidFill>
                  <a:srgbClr val="000000"/>
                </a:solidFill>
                <a:effectLst/>
                <a:latin typeface="Raleway" pitchFamily="2" charset="0"/>
                <a:ea typeface="Times New Roman" panose="02020603050405020304" pitchFamily="18" charset="0"/>
              </a:rPr>
              <a:t>irectorate enable that to happen?” (think long term, think ambition, innovation, inclusive and impact</a:t>
            </a:r>
            <a:r>
              <a:rPr lang="en-US" sz="2000" i="1" dirty="0">
                <a:solidFill>
                  <a:srgbClr val="000000"/>
                </a:solidFill>
                <a:latin typeface="Raleway" pitchFamily="2" charset="0"/>
                <a:ea typeface="Times New Roman" panose="02020603050405020304" pitchFamily="18" charset="0"/>
              </a:rPr>
              <a:t>...</a:t>
            </a:r>
            <a:r>
              <a:rPr lang="en-US" sz="2000" i="1" dirty="0">
                <a:solidFill>
                  <a:srgbClr val="000000"/>
                </a:solidFill>
                <a:effectLst/>
                <a:latin typeface="Raleway" pitchFamily="2" charset="0"/>
                <a:ea typeface="Times New Roman" panose="02020603050405020304" pitchFamily="18" charset="0"/>
              </a:rPr>
              <a:t>)</a:t>
            </a:r>
            <a:br>
              <a:rPr lang="en-US" sz="2000" dirty="0">
                <a:solidFill>
                  <a:srgbClr val="000000"/>
                </a:solidFill>
                <a:effectLst/>
                <a:latin typeface="Raleway" pitchFamily="2" charset="0"/>
                <a:ea typeface="Times New Roman" panose="02020603050405020304" pitchFamily="18" charset="0"/>
              </a:rPr>
            </a:br>
            <a:endParaRPr lang="en-US" sz="2000" dirty="0">
              <a:solidFill>
                <a:srgbClr val="000000"/>
              </a:solidFill>
              <a:effectLst/>
              <a:latin typeface="Raleway" pitchFamily="2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Raleway" pitchFamily="2" charset="0"/>
                <a:ea typeface="Times New Roman" panose="02020603050405020304" pitchFamily="18" charset="0"/>
              </a:rPr>
              <a:t>This </a:t>
            </a:r>
            <a:r>
              <a:rPr lang="en-US" sz="2000" dirty="0">
                <a:solidFill>
                  <a:srgbClr val="000000"/>
                </a:solidFill>
                <a:latin typeface="Raleway" pitchFamily="2" charset="0"/>
                <a:ea typeface="Times New Roman" panose="02020603050405020304" pitchFamily="18" charset="0"/>
              </a:rPr>
              <a:t>concluded…</a:t>
            </a:r>
            <a:endParaRPr lang="en-US" sz="2000" dirty="0">
              <a:solidFill>
                <a:srgbClr val="000000"/>
              </a:solidFill>
              <a:effectLst/>
              <a:latin typeface="Raleway" pitchFamily="2" charset="0"/>
              <a:ea typeface="Times New Roman" panose="02020603050405020304" pitchFamily="18" charset="0"/>
            </a:endParaRPr>
          </a:p>
          <a:p>
            <a:r>
              <a:rPr lang="en-US" sz="2000" b="1" dirty="0">
                <a:solidFill>
                  <a:srgbClr val="000000"/>
                </a:solidFill>
                <a:latin typeface="Raleway" pitchFamily="2" charset="0"/>
                <a:ea typeface="Times New Roman" panose="02020603050405020304" pitchFamily="18" charset="0"/>
              </a:rPr>
              <a:t>What</a:t>
            </a:r>
            <a:r>
              <a:rPr lang="en-US" sz="2000" dirty="0">
                <a:solidFill>
                  <a:srgbClr val="000000"/>
                </a:solidFill>
                <a:latin typeface="Raleway" pitchFamily="2" charset="0"/>
                <a:ea typeface="Times New Roman" panose="02020603050405020304" pitchFamily="18" charset="0"/>
              </a:rPr>
              <a:t>: Strong consensus around cleaner, greener, safer &amp; healthier borough</a:t>
            </a:r>
          </a:p>
          <a:p>
            <a:r>
              <a:rPr lang="en-US" sz="2000" b="1" dirty="0">
                <a:solidFill>
                  <a:srgbClr val="000000"/>
                </a:solidFill>
                <a:latin typeface="Raleway" pitchFamily="2" charset="0"/>
                <a:ea typeface="Times New Roman" panose="02020603050405020304" pitchFamily="18" charset="0"/>
              </a:rPr>
              <a:t>How</a:t>
            </a:r>
            <a:r>
              <a:rPr lang="en-US" sz="2000" dirty="0">
                <a:solidFill>
                  <a:srgbClr val="000000"/>
                </a:solidFill>
                <a:latin typeface="Raleway" pitchFamily="2" charset="0"/>
                <a:ea typeface="Times New Roman" panose="02020603050405020304" pitchFamily="18" charset="0"/>
              </a:rPr>
              <a:t>: Partnership &amp; working together, reducing inequality &amp; innovation were common themes.</a:t>
            </a:r>
          </a:p>
          <a:p>
            <a:r>
              <a:rPr lang="en-US" sz="2000" dirty="0">
                <a:solidFill>
                  <a:srgbClr val="000000"/>
                </a:solidFill>
                <a:latin typeface="Raleway" pitchFamily="2" charset="0"/>
                <a:ea typeface="Times New Roman" panose="02020603050405020304" pitchFamily="18" charset="0"/>
              </a:rPr>
              <a:t>Using the statements developed on the day,  Faruk Miah, Tom Lewis and Tim Clee developed your suggestions into a single draft statement…</a:t>
            </a:r>
          </a:p>
          <a:p>
            <a:endParaRPr lang="en-US" sz="2000" dirty="0">
              <a:solidFill>
                <a:srgbClr val="000000"/>
              </a:solidFill>
              <a:latin typeface="Raleway" pitchFamily="2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effectLst/>
              <a:latin typeface="Raleway" pitchFamily="2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2000" dirty="0">
                <a:solidFill>
                  <a:srgbClr val="000000"/>
                </a:solidFill>
                <a:effectLst/>
                <a:latin typeface="Raleway" pitchFamily="2" charset="0"/>
                <a:ea typeface="Times New Roman" panose="02020603050405020304" pitchFamily="18" charset="0"/>
              </a:rPr>
            </a:br>
            <a:endParaRPr lang="en-GB" sz="2000" dirty="0">
              <a:solidFill>
                <a:srgbClr val="000000"/>
              </a:solidFill>
              <a:effectLst/>
              <a:latin typeface="Raleway" pitchFamily="2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endParaRPr lang="en-GB" sz="2000" dirty="0">
              <a:solidFill>
                <a:srgbClr val="000000"/>
              </a:solidFill>
              <a:effectLst/>
              <a:latin typeface="Raleway" pitchFamily="2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effectLst/>
              <a:latin typeface="Raleway" pitchFamily="2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930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4314A6-58EB-4DC6-23C3-71F1618B56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45FF4-C709-E9E2-09C0-C14511E26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736" y="295501"/>
            <a:ext cx="9770616" cy="897758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Raleway" pitchFamily="2" charset="0"/>
              </a:rPr>
              <a:t>Proposed Communities Vision for Tower Hamlets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AD9D1-C7A2-A337-4C90-8AA6151A9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461" y="1164799"/>
            <a:ext cx="11499742" cy="2939279"/>
          </a:xfrm>
        </p:spPr>
        <p:txBody>
          <a:bodyPr>
            <a:normAutofit/>
          </a:bodyPr>
          <a:lstStyle/>
          <a:p>
            <a:r>
              <a:rPr lang="en-GB" sz="2000" i="1" dirty="0">
                <a:solidFill>
                  <a:srgbClr val="000000"/>
                </a:solidFill>
                <a:effectLst/>
                <a:latin typeface="Raleway" pitchFamily="2" charset="0"/>
                <a:ea typeface="Aptos" panose="020B0004020202020204" pitchFamily="34" charset="0"/>
                <a:cs typeface="Aptos" panose="020B0004020202020204" pitchFamily="34" charset="0"/>
              </a:rPr>
              <a:t>‘</a:t>
            </a:r>
            <a:r>
              <a:rPr lang="en-GB" sz="1900" i="1" dirty="0">
                <a:solidFill>
                  <a:srgbClr val="000000"/>
                </a:solidFill>
                <a:effectLst/>
                <a:latin typeface="Raleway" pitchFamily="2" charset="0"/>
                <a:ea typeface="Aptos" panose="020B0004020202020204" pitchFamily="34" charset="0"/>
                <a:cs typeface="Aptos" panose="020B0004020202020204" pitchFamily="34" charset="0"/>
              </a:rPr>
              <a:t>Empowering Tower Hamlets to thrive through a community-driven approach. By pooling resources, </a:t>
            </a:r>
            <a:r>
              <a:rPr lang="en-GB" sz="1900" b="1" i="1" dirty="0">
                <a:solidFill>
                  <a:srgbClr val="000000"/>
                </a:solidFill>
                <a:effectLst/>
                <a:latin typeface="Raleway" pitchFamily="2" charset="0"/>
                <a:ea typeface="Aptos" panose="020B0004020202020204" pitchFamily="34" charset="0"/>
                <a:cs typeface="Aptos" panose="020B0004020202020204" pitchFamily="34" charset="0"/>
              </a:rPr>
              <a:t>fostering collaboration</a:t>
            </a:r>
            <a:r>
              <a:rPr lang="en-GB" sz="1900" i="1" dirty="0">
                <a:solidFill>
                  <a:srgbClr val="000000"/>
                </a:solidFill>
                <a:effectLst/>
                <a:latin typeface="Raleway" pitchFamily="2" charset="0"/>
                <a:ea typeface="Aptos" panose="020B0004020202020204" pitchFamily="34" charset="0"/>
                <a:cs typeface="Aptos" panose="020B0004020202020204" pitchFamily="34" charset="0"/>
              </a:rPr>
              <a:t>, </a:t>
            </a:r>
            <a:r>
              <a:rPr lang="en-GB" sz="1900" b="1" i="1" dirty="0">
                <a:solidFill>
                  <a:srgbClr val="000000"/>
                </a:solidFill>
                <a:effectLst/>
                <a:latin typeface="Raleway" pitchFamily="2" charset="0"/>
                <a:ea typeface="Aptos" panose="020B0004020202020204" pitchFamily="34" charset="0"/>
                <a:cs typeface="Aptos" panose="020B0004020202020204" pitchFamily="34" charset="0"/>
              </a:rPr>
              <a:t>innovation</a:t>
            </a:r>
            <a:r>
              <a:rPr lang="en-GB" sz="1900" i="1" dirty="0">
                <a:solidFill>
                  <a:srgbClr val="000000"/>
                </a:solidFill>
                <a:effectLst/>
                <a:latin typeface="Raleway" pitchFamily="2" charset="0"/>
                <a:ea typeface="Aptos" panose="020B0004020202020204" pitchFamily="34" charset="0"/>
                <a:cs typeface="Aptos" panose="020B0004020202020204" pitchFamily="34" charset="0"/>
              </a:rPr>
              <a:t>, and driving excellence, we will deliver a </a:t>
            </a:r>
            <a:r>
              <a:rPr lang="en-GB" sz="1900" b="1" i="1" dirty="0">
                <a:solidFill>
                  <a:srgbClr val="000000"/>
                </a:solidFill>
                <a:effectLst/>
                <a:latin typeface="Raleway" pitchFamily="2" charset="0"/>
                <a:ea typeface="Aptos" panose="020B0004020202020204" pitchFamily="34" charset="0"/>
                <a:cs typeface="Aptos" panose="020B0004020202020204" pitchFamily="34" charset="0"/>
              </a:rPr>
              <a:t>cleaner, greener, safer, and healthier borough</a:t>
            </a:r>
            <a:r>
              <a:rPr lang="en-GB" sz="1900" i="1" dirty="0">
                <a:solidFill>
                  <a:srgbClr val="000000"/>
                </a:solidFill>
                <a:effectLst/>
                <a:latin typeface="Raleway" pitchFamily="2" charset="0"/>
                <a:ea typeface="Aptos" panose="020B0004020202020204" pitchFamily="34" charset="0"/>
                <a:cs typeface="Aptos" panose="020B0004020202020204" pitchFamily="34" charset="0"/>
              </a:rPr>
              <a:t>, </a:t>
            </a:r>
            <a:r>
              <a:rPr lang="en-GB" sz="1900" b="1" i="1" dirty="0">
                <a:solidFill>
                  <a:srgbClr val="000000"/>
                </a:solidFill>
                <a:effectLst/>
                <a:latin typeface="Raleway" pitchFamily="2" charset="0"/>
                <a:ea typeface="Aptos" panose="020B0004020202020204" pitchFamily="34" charset="0"/>
                <a:cs typeface="Aptos" panose="020B0004020202020204" pitchFamily="34" charset="0"/>
              </a:rPr>
              <a:t>reducing inequality </a:t>
            </a:r>
            <a:r>
              <a:rPr lang="en-GB" sz="1900" i="1" dirty="0">
                <a:solidFill>
                  <a:srgbClr val="000000"/>
                </a:solidFill>
                <a:effectLst/>
                <a:latin typeface="Raleway" pitchFamily="2" charset="0"/>
                <a:ea typeface="Aptos" panose="020B0004020202020204" pitchFamily="34" charset="0"/>
                <a:cs typeface="Aptos" panose="020B0004020202020204" pitchFamily="34" charset="0"/>
              </a:rPr>
              <a:t>and creating vibrant, </a:t>
            </a:r>
            <a:r>
              <a:rPr lang="en-GB" sz="1900" b="1" i="1" dirty="0">
                <a:solidFill>
                  <a:srgbClr val="000000"/>
                </a:solidFill>
                <a:effectLst/>
                <a:latin typeface="Raleway" pitchFamily="2" charset="0"/>
                <a:ea typeface="Aptos" panose="020B0004020202020204" pitchFamily="34" charset="0"/>
                <a:cs typeface="Aptos" panose="020B0004020202020204" pitchFamily="34" charset="0"/>
              </a:rPr>
              <a:t>inclusive opportunities </a:t>
            </a:r>
            <a:r>
              <a:rPr lang="en-GB" sz="1900" i="1" dirty="0">
                <a:solidFill>
                  <a:srgbClr val="000000"/>
                </a:solidFill>
                <a:effectLst/>
                <a:latin typeface="Raleway" pitchFamily="2" charset="0"/>
                <a:ea typeface="Aptos" panose="020B0004020202020204" pitchFamily="34" charset="0"/>
                <a:cs typeface="Aptos" panose="020B0004020202020204" pitchFamily="34" charset="0"/>
              </a:rPr>
              <a:t>for all to prosper with confidence and pride.’…</a:t>
            </a:r>
          </a:p>
          <a:p>
            <a:r>
              <a:rPr lang="en-GB" sz="1900" dirty="0">
                <a:solidFill>
                  <a:srgbClr val="000000"/>
                </a:solidFill>
                <a:effectLst/>
                <a:latin typeface="Raleway" pitchFamily="2" charset="0"/>
                <a:ea typeface="Aptos" panose="020B0004020202020204" pitchFamily="34" charset="0"/>
                <a:cs typeface="Aptos" panose="020B0004020202020204" pitchFamily="34" charset="0"/>
              </a:rPr>
              <a:t>We’ve taken this statement and put</a:t>
            </a:r>
            <a:r>
              <a:rPr lang="en-GB" sz="1900" dirty="0">
                <a:solidFill>
                  <a:srgbClr val="000000"/>
                </a:solidFill>
                <a:latin typeface="Raleway" pitchFamily="2" charset="0"/>
                <a:ea typeface="Aptos" panose="020B0004020202020204" pitchFamily="34" charset="0"/>
                <a:cs typeface="Aptos" panose="020B0004020202020204" pitchFamily="34" charset="0"/>
              </a:rPr>
              <a:t> the ‘what i.e. the cleaner, greener, safer and healthier outcomes first and </a:t>
            </a:r>
            <a:r>
              <a:rPr lang="en-GB" sz="1900" dirty="0">
                <a:solidFill>
                  <a:srgbClr val="000000"/>
                </a:solidFill>
                <a:effectLst/>
                <a:latin typeface="Raleway" pitchFamily="2" charset="0"/>
                <a:ea typeface="Aptos" panose="020B0004020202020204" pitchFamily="34" charset="0"/>
                <a:cs typeface="Aptos" panose="020B0004020202020204" pitchFamily="34" charset="0"/>
              </a:rPr>
              <a:t>drew out the key “how” themes of collaboration / partnership, inequality / inclusive and innovation.  </a:t>
            </a:r>
          </a:p>
          <a:p>
            <a:r>
              <a:rPr lang="en-GB" sz="1900" dirty="0">
                <a:solidFill>
                  <a:schemeClr val="bg2">
                    <a:lumMod val="10000"/>
                  </a:schemeClr>
                </a:solidFill>
                <a:effectLst/>
                <a:latin typeface="Raleway" pitchFamily="2" charset="0"/>
                <a:ea typeface="Aptos" panose="020B0004020202020204" pitchFamily="34" charset="0"/>
                <a:cs typeface="Aptos" panose="020B0004020202020204" pitchFamily="34" charset="0"/>
              </a:rPr>
              <a:t>The final draft vision statement was circulated to colleagues and following comments we’ve added culture and learning opportunities as outcomes the final version </a:t>
            </a:r>
          </a:p>
          <a:p>
            <a:endParaRPr lang="en-GB" sz="2000" dirty="0">
              <a:solidFill>
                <a:schemeClr val="bg2">
                  <a:lumMod val="10000"/>
                </a:schemeClr>
              </a:solidFill>
              <a:latin typeface="Raleway" pitchFamily="2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endParaRPr lang="en-GB" sz="2000" dirty="0">
              <a:latin typeface="Raleway" pitchFamily="2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endParaRPr lang="en-GB" sz="2000" dirty="0">
              <a:solidFill>
                <a:srgbClr val="000000"/>
              </a:solidFill>
              <a:effectLst/>
              <a:latin typeface="Raleway" pitchFamily="2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endParaRPr lang="en-GB" sz="2000" dirty="0">
              <a:solidFill>
                <a:srgbClr val="000000"/>
              </a:solidFill>
              <a:latin typeface="Raleway" pitchFamily="2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endParaRPr lang="en-GB" sz="2000" dirty="0">
              <a:solidFill>
                <a:srgbClr val="000000"/>
              </a:solidFill>
              <a:effectLst/>
              <a:latin typeface="Raleway" pitchFamily="2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endParaRPr lang="en-GB" sz="2000" dirty="0">
              <a:solidFill>
                <a:srgbClr val="000000"/>
              </a:solidFill>
              <a:effectLst/>
              <a:latin typeface="Raleway" pitchFamily="2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endParaRPr lang="en-GB" sz="2000" dirty="0">
              <a:solidFill>
                <a:srgbClr val="000000"/>
              </a:solidFill>
              <a:effectLst/>
              <a:latin typeface="Raleway" pitchFamily="2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effectLst/>
              <a:latin typeface="Raleway" pitchFamily="2" charset="0"/>
              <a:ea typeface="Times New Roman" panose="02020603050405020304" pitchFamily="18" charset="0"/>
            </a:endParaRP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26E90397-4E93-A08A-B264-3F9A8ACE9089}"/>
              </a:ext>
            </a:extLst>
          </p:cNvPr>
          <p:cNvSpPr/>
          <p:nvPr/>
        </p:nvSpPr>
        <p:spPr>
          <a:xfrm>
            <a:off x="5689599" y="4075917"/>
            <a:ext cx="769257" cy="580571"/>
          </a:xfrm>
          <a:prstGeom prst="downArrow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B994DB-234B-0F55-79D1-6920D8187F9E}"/>
              </a:ext>
            </a:extLst>
          </p:cNvPr>
          <p:cNvSpPr txBox="1"/>
          <p:nvPr/>
        </p:nvSpPr>
        <p:spPr>
          <a:xfrm>
            <a:off x="2060807" y="4847772"/>
            <a:ext cx="8029214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>
                <a:solidFill>
                  <a:schemeClr val="bg1"/>
                </a:solidFill>
                <a:effectLst/>
                <a:latin typeface="Raleway" pitchFamily="2" charset="0"/>
                <a:ea typeface="Aptos" panose="020B0004020202020204" pitchFamily="34" charset="0"/>
                <a:cs typeface="Aptos" panose="020B0004020202020204" pitchFamily="34" charset="0"/>
              </a:rPr>
              <a:t>Working together to create a cleaner, greener, safer, healthier borough </a:t>
            </a:r>
          </a:p>
          <a:p>
            <a:pPr algn="ctr"/>
            <a:r>
              <a:rPr lang="en-GB" b="1" i="1" dirty="0">
                <a:solidFill>
                  <a:schemeClr val="bg1"/>
                </a:solidFill>
                <a:effectLst/>
                <a:latin typeface="Raleway" pitchFamily="2" charset="0"/>
                <a:ea typeface="Aptos" panose="020B0004020202020204" pitchFamily="34" charset="0"/>
                <a:cs typeface="Aptos" panose="020B0004020202020204" pitchFamily="34" charset="0"/>
              </a:rPr>
              <a:t>with vibrant culture and learning opportunities, </a:t>
            </a:r>
          </a:p>
          <a:p>
            <a:pPr algn="ctr"/>
            <a:r>
              <a:rPr lang="en-GB" b="1" i="1" dirty="0">
                <a:solidFill>
                  <a:schemeClr val="bg1"/>
                </a:solidFill>
                <a:effectLst/>
                <a:latin typeface="Raleway" pitchFamily="2" charset="0"/>
                <a:ea typeface="Aptos" panose="020B0004020202020204" pitchFamily="34" charset="0"/>
                <a:cs typeface="Aptos" panose="020B0004020202020204" pitchFamily="34" charset="0"/>
              </a:rPr>
              <a:t>focused on collaboration, innovation and reducing inequality</a:t>
            </a:r>
            <a:r>
              <a:rPr lang="en-GB" sz="1650" b="1" i="1" dirty="0">
                <a:solidFill>
                  <a:schemeClr val="bg1"/>
                </a:solidFill>
                <a:effectLst/>
                <a:latin typeface="Raleway" pitchFamily="2" charset="0"/>
                <a:ea typeface="Aptos" panose="020B0004020202020204" pitchFamily="34" charset="0"/>
                <a:cs typeface="Aptos" panose="020B0004020202020204" pitchFamily="34" charset="0"/>
              </a:rPr>
              <a:t>.</a:t>
            </a:r>
            <a:endParaRPr lang="en-GB" sz="1650" dirty="0">
              <a:solidFill>
                <a:schemeClr val="bg1"/>
              </a:solidFill>
              <a:effectLst/>
              <a:latin typeface="Raleway" pitchFamily="2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957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54EBE2-E07B-1153-B836-BDB7D092A6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B683D9C-EB7E-A3E0-A75A-E829EC5B9EB6}"/>
              </a:ext>
            </a:extLst>
          </p:cNvPr>
          <p:cNvSpPr/>
          <p:nvPr/>
        </p:nvSpPr>
        <p:spPr>
          <a:xfrm>
            <a:off x="0" y="5892801"/>
            <a:ext cx="12192000" cy="965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aleway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69E23F-286F-73C9-940B-059C021F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937" y="-52842"/>
            <a:ext cx="9770616" cy="897758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Raleway" pitchFamily="2" charset="0"/>
              </a:rPr>
              <a:t>Communities Directorate Vision &amp; Priorities 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512E84FE-165E-9660-5C64-4EB9123331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724814"/>
              </p:ext>
            </p:extLst>
          </p:nvPr>
        </p:nvGraphicFramePr>
        <p:xfrm>
          <a:off x="165369" y="1408599"/>
          <a:ext cx="11827238" cy="1663574"/>
        </p:xfrm>
        <a:graphic>
          <a:graphicData uri="http://schemas.openxmlformats.org/drawingml/2006/table">
            <a:tbl>
              <a:tblPr firstRow="1" bandRow="1"/>
              <a:tblGrid>
                <a:gridCol w="1274885">
                  <a:extLst>
                    <a:ext uri="{9D8B030D-6E8A-4147-A177-3AD203B41FA5}">
                      <a16:colId xmlns:a16="http://schemas.microsoft.com/office/drawing/2014/main" val="442246035"/>
                    </a:ext>
                  </a:extLst>
                </a:gridCol>
                <a:gridCol w="10552353">
                  <a:extLst>
                    <a:ext uri="{9D8B030D-6E8A-4147-A177-3AD203B41FA5}">
                      <a16:colId xmlns:a16="http://schemas.microsoft.com/office/drawing/2014/main" val="3933381442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50" b="1" kern="100" dirty="0">
                          <a:solidFill>
                            <a:schemeClr val="bg1"/>
                          </a:solidFill>
                          <a:effectLst/>
                          <a:latin typeface="Raleway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Better</a:t>
                      </a:r>
                      <a:r>
                        <a:rPr lang="en-GB" sz="1450" b="1" kern="100" dirty="0">
                          <a:solidFill>
                            <a:sysClr val="windowText" lastClr="000000"/>
                          </a:solidFill>
                          <a:effectLst/>
                          <a:latin typeface="Raleway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50" b="1" kern="100" dirty="0">
                          <a:solidFill>
                            <a:schemeClr val="bg1"/>
                          </a:solidFill>
                          <a:effectLst/>
                          <a:latin typeface="Raleway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Borough</a:t>
                      </a:r>
                      <a:endParaRPr lang="en-GB" sz="1450" kern="100" dirty="0">
                        <a:solidFill>
                          <a:schemeClr val="bg1"/>
                        </a:solidFill>
                        <a:effectLst/>
                        <a:latin typeface="Raleway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 b="1" kern="100" dirty="0">
                          <a:solidFill>
                            <a:sysClr val="windowText" lastClr="000000"/>
                          </a:solidFill>
                          <a:effectLst/>
                          <a:latin typeface="Raleway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To make tower hamlets an even better place to live by working in partnership to deliver a cleaner, greener and vibrant borough.  </a:t>
                      </a:r>
                      <a:r>
                        <a:rPr lang="en-GB" sz="1400" i="1" kern="100" dirty="0">
                          <a:solidFill>
                            <a:sysClr val="windowText" lastClr="000000"/>
                          </a:solidFill>
                          <a:effectLst/>
                          <a:latin typeface="Raleway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(Priority 7 Working towards a clean and green future)</a:t>
                      </a:r>
                      <a:r>
                        <a:rPr lang="en-GB" sz="1400" b="1" kern="100" dirty="0">
                          <a:solidFill>
                            <a:sysClr val="windowText" lastClr="000000"/>
                          </a:solidFill>
                          <a:effectLst/>
                          <a:latin typeface="Raleway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kern="100" dirty="0">
                        <a:solidFill>
                          <a:sysClr val="windowText" lastClr="000000"/>
                        </a:solidFill>
                        <a:effectLst/>
                        <a:latin typeface="Raleway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48426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600" dirty="0">
                        <a:latin typeface="Aptos" panose="020B00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1500" b="1" kern="100" dirty="0">
                          <a:solidFill>
                            <a:sysClr val="windowText" lastClr="000000"/>
                          </a:solidFill>
                          <a:effectLst/>
                          <a:latin typeface="Raleway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To create a safer borough by working in partnership to fight crime and ASB and protect residents.                                                          </a:t>
                      </a:r>
                      <a:r>
                        <a:rPr lang="en-GB" sz="1400" i="1" kern="100" dirty="0">
                          <a:solidFill>
                            <a:sysClr val="windowText" lastClr="000000"/>
                          </a:solidFill>
                          <a:effectLst/>
                          <a:latin typeface="Raleway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(Priority 6. Empowering communities and fighting crime)</a:t>
                      </a:r>
                      <a:endParaRPr lang="en-GB" sz="1400" kern="100" dirty="0">
                        <a:solidFill>
                          <a:sysClr val="windowText" lastClr="000000"/>
                        </a:solidFill>
                        <a:effectLst/>
                        <a:latin typeface="Raleway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88578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 b="1" kern="100" dirty="0">
                          <a:solidFill>
                            <a:sysClr val="windowText" lastClr="000000"/>
                          </a:solidFill>
                          <a:effectLst/>
                          <a:latin typeface="Raleway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To enhance resident’s health and wellbeing by working in partnership to develop an inclusive cultural, leisure and learning offer. </a:t>
                      </a:r>
                      <a:r>
                        <a:rPr lang="en-GB" sz="1400" i="1" kern="100" dirty="0">
                          <a:solidFill>
                            <a:sysClr val="windowText" lastClr="000000"/>
                          </a:solidFill>
                          <a:effectLst/>
                          <a:latin typeface="Raleway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(Priority 4. Boosting culture, business, jobs, and leisure)</a:t>
                      </a:r>
                      <a:endParaRPr lang="en-GB" sz="1400" kern="100" dirty="0">
                        <a:solidFill>
                          <a:sysClr val="windowText" lastClr="000000"/>
                        </a:solidFill>
                        <a:effectLst/>
                        <a:latin typeface="Raleway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0519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9AFE83A1-0DCF-9AA0-C0CF-82E03A8022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518828"/>
              </p:ext>
            </p:extLst>
          </p:nvPr>
        </p:nvGraphicFramePr>
        <p:xfrm>
          <a:off x="165369" y="3286836"/>
          <a:ext cx="11827238" cy="1374776"/>
        </p:xfrm>
        <a:graphic>
          <a:graphicData uri="http://schemas.openxmlformats.org/drawingml/2006/table">
            <a:tbl>
              <a:tblPr firstRow="1" bandRow="1"/>
              <a:tblGrid>
                <a:gridCol w="1259525">
                  <a:extLst>
                    <a:ext uri="{9D8B030D-6E8A-4147-A177-3AD203B41FA5}">
                      <a16:colId xmlns:a16="http://schemas.microsoft.com/office/drawing/2014/main" val="1879194982"/>
                    </a:ext>
                  </a:extLst>
                </a:gridCol>
                <a:gridCol w="10567713">
                  <a:extLst>
                    <a:ext uri="{9D8B030D-6E8A-4147-A177-3AD203B41FA5}">
                      <a16:colId xmlns:a16="http://schemas.microsoft.com/office/drawing/2014/main" val="3964600842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50" b="1" kern="100" dirty="0">
                          <a:solidFill>
                            <a:schemeClr val="bg1"/>
                          </a:solidFill>
                          <a:effectLst/>
                          <a:latin typeface="Raleway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Residents &amp; Customers</a:t>
                      </a:r>
                      <a:endParaRPr lang="en-GB" sz="1450" kern="100" dirty="0">
                        <a:solidFill>
                          <a:schemeClr val="bg1"/>
                        </a:solidFill>
                        <a:effectLst/>
                        <a:latin typeface="Raleway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 b="1" kern="100" dirty="0">
                          <a:solidFill>
                            <a:srgbClr val="000000"/>
                          </a:solidFill>
                          <a:effectLst/>
                          <a:latin typeface="Raleway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RESIDENT &amp; CUSTOMER LED: To improve resident satisfaction and engagement and deliver exemplary customer experience by redesigning services to be high-performing and resident focussed and developing clear service standards.  </a:t>
                      </a:r>
                      <a:r>
                        <a:rPr lang="en-GB" sz="1400" i="1" kern="100" dirty="0">
                          <a:solidFill>
                            <a:srgbClr val="000000"/>
                          </a:solidFill>
                          <a:effectLst/>
                          <a:latin typeface="Raleway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(TOM Principle: Community Led)</a:t>
                      </a:r>
                      <a:endParaRPr lang="en-GB" sz="1400" kern="100" dirty="0">
                        <a:solidFill>
                          <a:srgbClr val="000000"/>
                        </a:solidFill>
                        <a:effectLst/>
                        <a:latin typeface="Raleway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8906"/>
                  </a:ext>
                </a:extLst>
              </a:tr>
              <a:tr h="4216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 b="1" kern="100" dirty="0">
                          <a:solidFill>
                            <a:srgbClr val="000000"/>
                          </a:solidFill>
                          <a:effectLst/>
                          <a:latin typeface="Raleway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DIGITAL INNOVATION: To explore and develop digital innovation opportunities to improve services, efficiency and to customer and resident experience. </a:t>
                      </a:r>
                      <a:r>
                        <a:rPr lang="en-GB" sz="1400" i="1" kern="100" dirty="0">
                          <a:solidFill>
                            <a:srgbClr val="000000"/>
                          </a:solidFill>
                          <a:effectLst/>
                          <a:latin typeface="Raleway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(TOM Principle: Innovative)</a:t>
                      </a:r>
                      <a:endParaRPr lang="en-GB" sz="1400" kern="100" dirty="0">
                        <a:solidFill>
                          <a:srgbClr val="000000"/>
                        </a:solidFill>
                        <a:effectLst/>
                        <a:latin typeface="Raleway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274705"/>
                  </a:ext>
                </a:extLst>
              </a:tr>
            </a:tbl>
          </a:graphicData>
        </a:graphic>
      </p:graphicFrame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4CD5DA30-087E-DE54-7DE9-C3DB90D1F9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205532"/>
              </p:ext>
            </p:extLst>
          </p:nvPr>
        </p:nvGraphicFramePr>
        <p:xfrm>
          <a:off x="165369" y="4768590"/>
          <a:ext cx="11827238" cy="1939863"/>
        </p:xfrm>
        <a:graphic>
          <a:graphicData uri="http://schemas.openxmlformats.org/drawingml/2006/table">
            <a:tbl>
              <a:tblPr firstRow="1" bandRow="1"/>
              <a:tblGrid>
                <a:gridCol w="1244165">
                  <a:extLst>
                    <a:ext uri="{9D8B030D-6E8A-4147-A177-3AD203B41FA5}">
                      <a16:colId xmlns:a16="http://schemas.microsoft.com/office/drawing/2014/main" val="442246035"/>
                    </a:ext>
                  </a:extLst>
                </a:gridCol>
                <a:gridCol w="10583073">
                  <a:extLst>
                    <a:ext uri="{9D8B030D-6E8A-4147-A177-3AD203B41FA5}">
                      <a16:colId xmlns:a16="http://schemas.microsoft.com/office/drawing/2014/main" val="3933381442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50" b="1" kern="100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Well Run Directorate</a:t>
                      </a:r>
                      <a:endParaRPr lang="en-GB" sz="145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 b="1" kern="1200" dirty="0">
                          <a:solidFill>
                            <a:srgbClr val="000000"/>
                          </a:solidFill>
                          <a:effectLst/>
                          <a:latin typeface="Raleway" pitchFamily="2" charset="0"/>
                          <a:ea typeface="+mn-ea"/>
                          <a:cs typeface="+mn-cs"/>
                        </a:rPr>
                        <a:t>VALUE FOR MONEY: To deliver efficient and value for money services by identifying opportunities to reduce cost, maximising income and exploiting commercial and digital opportunities. </a:t>
                      </a:r>
                      <a:r>
                        <a:rPr lang="en-GB" sz="1400" i="1" kern="1200" dirty="0">
                          <a:solidFill>
                            <a:srgbClr val="000000"/>
                          </a:solidFill>
                          <a:effectLst/>
                          <a:latin typeface="Raleway" pitchFamily="2" charset="0"/>
                          <a:ea typeface="+mn-ea"/>
                          <a:cs typeface="+mn-cs"/>
                        </a:rPr>
                        <a:t>(TOM Principle: Value Driven)</a:t>
                      </a:r>
                      <a:endParaRPr lang="en-GB" sz="1400" kern="100" dirty="0">
                        <a:solidFill>
                          <a:srgbClr val="000000"/>
                        </a:solidFill>
                        <a:effectLst/>
                        <a:latin typeface="Raleway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48426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600" dirty="0">
                        <a:latin typeface="Aptos" panose="020B00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 b="1" kern="1200" dirty="0">
                          <a:solidFill>
                            <a:srgbClr val="000000"/>
                          </a:solidFill>
                          <a:effectLst/>
                          <a:latin typeface="Raleway" pitchFamily="2" charset="0"/>
                          <a:ea typeface="+mn-ea"/>
                          <a:cs typeface="+mn-cs"/>
                        </a:rPr>
                        <a:t>EMPOWERING COLLEAGUES: To develop an inclusive, high-performing and resident focused directorate where all employees feel empowered valued, engaged and have the skills and behaviours to drive continuous improvement.      </a:t>
                      </a:r>
                      <a:r>
                        <a:rPr lang="en-GB" sz="1400" i="1" kern="1200" dirty="0">
                          <a:solidFill>
                            <a:srgbClr val="000000"/>
                          </a:solidFill>
                          <a:effectLst/>
                          <a:latin typeface="Raleway" pitchFamily="2" charset="0"/>
                          <a:ea typeface="+mn-ea"/>
                          <a:cs typeface="+mn-cs"/>
                        </a:rPr>
                        <a:t>(TOM Principle: Enabling &amp; Value Driven)</a:t>
                      </a:r>
                      <a:endParaRPr lang="en-GB" sz="1400" kern="100" dirty="0">
                        <a:solidFill>
                          <a:srgbClr val="000000"/>
                        </a:solidFill>
                        <a:effectLst/>
                        <a:latin typeface="Raleway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88578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 b="1" kern="1200" dirty="0">
                          <a:solidFill>
                            <a:srgbClr val="000000"/>
                          </a:solidFill>
                          <a:effectLst/>
                          <a:latin typeface="Raleway" pitchFamily="2" charset="0"/>
                          <a:ea typeface="+mn-ea"/>
                          <a:cs typeface="+mn-cs"/>
                        </a:rPr>
                        <a:t>GETTING THE BASICS RIGHT:  To develop well-run, efficient and accountable services by introducing effective governance and reporting of performance and delivery. </a:t>
                      </a:r>
                      <a:r>
                        <a:rPr lang="en-GB" sz="1400" i="1" kern="1200" dirty="0">
                          <a:solidFill>
                            <a:srgbClr val="000000"/>
                          </a:solidFill>
                          <a:effectLst/>
                          <a:latin typeface="Raleway" pitchFamily="2" charset="0"/>
                          <a:ea typeface="+mn-ea"/>
                          <a:cs typeface="+mn-cs"/>
                        </a:rPr>
                        <a:t>(TOM: Accountable)</a:t>
                      </a:r>
                      <a:endParaRPr lang="en-GB" sz="1400" kern="100" dirty="0">
                        <a:solidFill>
                          <a:srgbClr val="000000"/>
                        </a:solidFill>
                        <a:effectLst/>
                        <a:latin typeface="Raleway" pitchFamily="2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051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6258432-3DC6-B363-E133-AE18F9222F2C}"/>
              </a:ext>
            </a:extLst>
          </p:cNvPr>
          <p:cNvSpPr txBox="1"/>
          <p:nvPr/>
        </p:nvSpPr>
        <p:spPr>
          <a:xfrm>
            <a:off x="49257" y="772033"/>
            <a:ext cx="1050263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500" b="1" i="1" dirty="0">
                <a:solidFill>
                  <a:schemeClr val="accent5">
                    <a:lumMod val="50000"/>
                  </a:schemeClr>
                </a:solidFill>
                <a:effectLst/>
                <a:latin typeface="Raleway" pitchFamily="2" charset="0"/>
                <a:ea typeface="Aptos" panose="020B0004020202020204" pitchFamily="34" charset="0"/>
                <a:cs typeface="Aptos" panose="020B0004020202020204" pitchFamily="34" charset="0"/>
              </a:rPr>
              <a:t>Working together to create a cleaner, greener, safer, healthier borough with vibrant culture and learning opportunities, focused on collaboration, innovation and reducing inequality.</a:t>
            </a:r>
            <a:endParaRPr lang="en-GB" sz="1500" dirty="0">
              <a:solidFill>
                <a:schemeClr val="accent5">
                  <a:lumMod val="50000"/>
                </a:schemeClr>
              </a:solidFill>
              <a:effectLst/>
              <a:latin typeface="Raleway" pitchFamily="2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pic>
        <p:nvPicPr>
          <p:cNvPr id="7" name="Picture 6" descr="A colorful map with a pin on it&#10;&#10;AI-generated content may be incorrect.">
            <a:extLst>
              <a:ext uri="{FF2B5EF4-FFF2-40B4-BE49-F238E27FC236}">
                <a16:creationId xmlns:a16="http://schemas.microsoft.com/office/drawing/2014/main" id="{8973F675-58E0-9E6A-2DD7-0BDA5225DF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l="19202" t="16190" r="14131" b="18659"/>
          <a:stretch/>
        </p:blipFill>
        <p:spPr>
          <a:xfrm>
            <a:off x="420915" y="2220686"/>
            <a:ext cx="787149" cy="769257"/>
          </a:xfrm>
          <a:prstGeom prst="rect">
            <a:avLst/>
          </a:prstGeom>
        </p:spPr>
      </p:pic>
      <p:pic>
        <p:nvPicPr>
          <p:cNvPr id="1030" name="Picture 6" descr="Clients Icon Png #273327 - Free Icons Library">
            <a:extLst>
              <a:ext uri="{FF2B5EF4-FFF2-40B4-BE49-F238E27FC236}">
                <a16:creationId xmlns:a16="http://schemas.microsoft.com/office/drawing/2014/main" id="{081D561A-6D8A-2432-66AD-B1C87BFFBB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681" y="3966998"/>
            <a:ext cx="775462" cy="53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The best free Predict icon images. Download from 46 free icons of ...">
            <a:extLst>
              <a:ext uri="{FF2B5EF4-FFF2-40B4-BE49-F238E27FC236}">
                <a16:creationId xmlns:a16="http://schemas.microsoft.com/office/drawing/2014/main" id="{FF244773-FA41-C624-33CD-73EC00EBCF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720" y="5657456"/>
            <a:ext cx="687555" cy="687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1174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">
      <a:dk1>
        <a:srgbClr val="003366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b91fe29-3921-433b-be45-c5bc3e3cc95a" xsi:nil="true"/>
    <lcf76f155ced4ddcb4097134ff3c332f xmlns="084096d6-6ab1-4ccd-94b0-ac75f484c5ef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0B1E25E53CE746AD5434A8F7EF7B57" ma:contentTypeVersion="11" ma:contentTypeDescription="Create a new document." ma:contentTypeScope="" ma:versionID="5f766a5be5242fc8fd1ede971f0ce7e6">
  <xsd:schema xmlns:xsd="http://www.w3.org/2001/XMLSchema" xmlns:xs="http://www.w3.org/2001/XMLSchema" xmlns:p="http://schemas.microsoft.com/office/2006/metadata/properties" xmlns:ns2="084096d6-6ab1-4ccd-94b0-ac75f484c5ef" xmlns:ns3="8b91fe29-3921-433b-be45-c5bc3e3cc95a" targetNamespace="http://schemas.microsoft.com/office/2006/metadata/properties" ma:root="true" ma:fieldsID="a6c9e2a0fc63fa395b79daf56f9aee0b" ns2:_="" ns3:_="">
    <xsd:import namespace="084096d6-6ab1-4ccd-94b0-ac75f484c5ef"/>
    <xsd:import namespace="8b91fe29-3921-433b-be45-c5bc3e3cc9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4096d6-6ab1-4ccd-94b0-ac75f484c5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877725aa-a115-4173-8de3-4bc35a2462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91fe29-3921-433b-be45-c5bc3e3cc95a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7ad7b64-fec4-45a4-9d10-45ec088aa6b0}" ma:internalName="TaxCatchAll" ma:showField="CatchAllData" ma:web="8b91fe29-3921-433b-be45-c5bc3e3cc9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2AB0C7A-DAA8-42C0-99ED-E4744B361D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FD8C41-7DE1-4F88-BF0D-F7E7567F393F}">
  <ds:schemaRefs>
    <ds:schemaRef ds:uri="http://schemas.microsoft.com/office/2006/documentManagement/types"/>
    <ds:schemaRef ds:uri="http://purl.org/dc/terms/"/>
    <ds:schemaRef ds:uri="http://purl.org/dc/elements/1.1/"/>
    <ds:schemaRef ds:uri="http://schemas.microsoft.com/office/2006/metadata/properties"/>
    <ds:schemaRef ds:uri="084096d6-6ab1-4ccd-94b0-ac75f484c5ef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8b91fe29-3921-433b-be45-c5bc3e3cc95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15563BC-9B4C-48E1-AA64-DB44A9B6D849}">
  <ds:schemaRefs>
    <ds:schemaRef ds:uri="084096d6-6ab1-4ccd-94b0-ac75f484c5ef"/>
    <ds:schemaRef ds:uri="8b91fe29-3921-433b-be45-c5bc3e3cc95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3928</TotalTime>
  <Words>588</Words>
  <Application>Microsoft Office PowerPoint</Application>
  <PresentationFormat>Widescreen</PresentationFormat>
  <Paragraphs>39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Arial</vt:lpstr>
      <vt:lpstr>Calibri</vt:lpstr>
      <vt:lpstr>Raleway</vt:lpstr>
      <vt:lpstr>1_Office Theme</vt:lpstr>
      <vt:lpstr>Communities  Vision &amp; Priorities Communities Extended Leadership Team June 2025 </vt:lpstr>
      <vt:lpstr>Developing the Communities Directorate Vision</vt:lpstr>
      <vt:lpstr>Proposed Communities Vision for Tower Hamlets</vt:lpstr>
      <vt:lpstr>Communities Directorate Vision &amp; Priorities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Keith Townsend</dc:creator>
  <cp:lastModifiedBy>Keith Townsend</cp:lastModifiedBy>
  <cp:revision>11</cp:revision>
  <cp:lastPrinted>2025-01-14T09:52:00Z</cp:lastPrinted>
  <dcterms:created xsi:type="dcterms:W3CDTF">2024-11-27T11:31:08Z</dcterms:created>
  <dcterms:modified xsi:type="dcterms:W3CDTF">2025-06-12T08:00:19Z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0x010100860B1E25E53CE746AD5434A8F7EF7B57</vt:lpwstr>
  </property>
  <property fmtid="{D5CDD505-2E9C-101B-9397-08002B2CF9AE}" pid="3" name="MediaServiceImageTags">
    <vt:lpwstr/>
  </property>
</Properties>
</file>