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0" r:id="rId5"/>
    <p:sldId id="494" r:id="rId6"/>
    <p:sldId id="605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000000"/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40EE1-FFD0-4E33-A003-EBEF5B437B6B}" v="15" dt="2025-06-06T16:57:08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0" y="72"/>
      </p:cViewPr>
      <p:guideLst>
        <p:guide orient="horz" pos="1570"/>
        <p:guide pos="3840"/>
        <p:guide orient="horz"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D2A4-28AA-4C82-9CA8-6B8BAEFC4B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ED318-824A-4327-BC08-1787A1292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67DDB-ACC5-4A51-B3BE-CEF62AB82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07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235B-4208-F088-81C5-13299F22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E151E-52BE-5A52-9323-6226EAB4C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58F8C-2456-0A18-1353-766BC46CC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E008-EAC6-3651-25A4-FA9A4B7F2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6B02-22A5-4F57-A8AC-78866F7D8B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6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5" y="1122363"/>
            <a:ext cx="718612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5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0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2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1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2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1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4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1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7B13-E777-46A4-AB49-5ED43CC1BF76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E56-BEE1-4278-9D45-29BCB868D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4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E4A-7D54-4FAD-BC19-3B3868CE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5" y="1324072"/>
            <a:ext cx="8059219" cy="3672349"/>
          </a:xfrm>
        </p:spPr>
        <p:txBody>
          <a:bodyPr>
            <a:normAutofit/>
          </a:bodyPr>
          <a:lstStyle/>
          <a:p>
            <a:r>
              <a:rPr lang="en-GB" dirty="0">
                <a:latin typeface="Raleway" pitchFamily="2" charset="0"/>
                <a:cs typeface="Arial"/>
              </a:rPr>
              <a:t>Public Protection &amp; Integrated Enforcement </a:t>
            </a:r>
            <a:br>
              <a:rPr lang="en-GB" dirty="0">
                <a:latin typeface="Raleway" pitchFamily="2" charset="0"/>
                <a:cs typeface="Arial"/>
              </a:rPr>
            </a:br>
            <a:r>
              <a:rPr lang="en-GB" dirty="0">
                <a:latin typeface="Raleway" pitchFamily="2" charset="0"/>
                <a:cs typeface="Arial"/>
              </a:rPr>
              <a:t>Organisation Structure &amp; Target Operating Model</a:t>
            </a:r>
            <a:br>
              <a:rPr lang="en-GB" dirty="0">
                <a:latin typeface="Raleway" pitchFamily="2" charset="0"/>
                <a:cs typeface="Arial"/>
              </a:rPr>
            </a:br>
            <a:r>
              <a:rPr lang="en-GB" sz="3100" dirty="0">
                <a:latin typeface="Raleway" pitchFamily="2" charset="0"/>
                <a:cs typeface="Arial"/>
              </a:rPr>
              <a:t>June 2025</a:t>
            </a:r>
            <a:br>
              <a:rPr lang="en-GB" dirty="0">
                <a:latin typeface="Raleway" pitchFamily="2" charset="0"/>
                <a:cs typeface="Arial"/>
              </a:rPr>
            </a:br>
            <a:endParaRPr lang="en-GB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6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8C011-7EB7-061C-495B-EEA7A5FC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03C5DD-CEFD-DB6B-B223-6A845DCF58A3}"/>
              </a:ext>
            </a:extLst>
          </p:cNvPr>
          <p:cNvCxnSpPr>
            <a:cxnSpLocks/>
          </p:cNvCxnSpPr>
          <p:nvPr/>
        </p:nvCxnSpPr>
        <p:spPr>
          <a:xfrm>
            <a:off x="6567290" y="1226804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C429A8-412B-F277-C2DE-C9C400490A5A}"/>
              </a:ext>
            </a:extLst>
          </p:cNvPr>
          <p:cNvCxnSpPr>
            <a:cxnSpLocks/>
          </p:cNvCxnSpPr>
          <p:nvPr/>
        </p:nvCxnSpPr>
        <p:spPr>
          <a:xfrm>
            <a:off x="7550810" y="1485791"/>
            <a:ext cx="0" cy="32637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83E97C-3D7C-1B86-C1CA-CDA0587293DD}"/>
              </a:ext>
            </a:extLst>
          </p:cNvPr>
          <p:cNvCxnSpPr>
            <a:cxnSpLocks/>
          </p:cNvCxnSpPr>
          <p:nvPr/>
        </p:nvCxnSpPr>
        <p:spPr>
          <a:xfrm flipH="1" flipV="1">
            <a:off x="2366492" y="5382098"/>
            <a:ext cx="299578" cy="169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D076E7-8800-6323-320A-0E414B17638E}"/>
              </a:ext>
            </a:extLst>
          </p:cNvPr>
          <p:cNvCxnSpPr>
            <a:cxnSpLocks/>
          </p:cNvCxnSpPr>
          <p:nvPr/>
        </p:nvCxnSpPr>
        <p:spPr>
          <a:xfrm flipH="1">
            <a:off x="6826551" y="4545973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2450527-36B9-6FDC-E56A-5FBEAF9E4C34}"/>
              </a:ext>
            </a:extLst>
          </p:cNvPr>
          <p:cNvSpPr/>
          <p:nvPr/>
        </p:nvSpPr>
        <p:spPr>
          <a:xfrm>
            <a:off x="0" y="5907744"/>
            <a:ext cx="12192000" cy="99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Raleway" pitchFamily="2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0C9BE6-C44D-7C10-2932-F1619F210B5C}"/>
              </a:ext>
            </a:extLst>
          </p:cNvPr>
          <p:cNvCxnSpPr>
            <a:cxnSpLocks/>
          </p:cNvCxnSpPr>
          <p:nvPr/>
        </p:nvCxnSpPr>
        <p:spPr>
          <a:xfrm flipH="1">
            <a:off x="4658219" y="6044958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87574E-52FC-B9BB-10CC-054157387635}"/>
              </a:ext>
            </a:extLst>
          </p:cNvPr>
          <p:cNvCxnSpPr>
            <a:cxnSpLocks/>
          </p:cNvCxnSpPr>
          <p:nvPr/>
        </p:nvCxnSpPr>
        <p:spPr>
          <a:xfrm>
            <a:off x="1121313" y="1469348"/>
            <a:ext cx="0" cy="37745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99BFD23-17B9-45E4-AA4B-169DCB31DE60}"/>
              </a:ext>
            </a:extLst>
          </p:cNvPr>
          <p:cNvSpPr/>
          <p:nvPr/>
        </p:nvSpPr>
        <p:spPr>
          <a:xfrm>
            <a:off x="6815770" y="1756869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Public Protection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B167BE-AAE4-D4F8-69DD-47409D366CFE}"/>
              </a:ext>
            </a:extLst>
          </p:cNvPr>
          <p:cNvSpPr txBox="1"/>
          <p:nvPr/>
        </p:nvSpPr>
        <p:spPr>
          <a:xfrm>
            <a:off x="112227" y="122528"/>
            <a:ext cx="610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Raleway" pitchFamily="2" charset="0"/>
              </a:rPr>
              <a:t>Public Protection &amp; Integrated Enforcement Organisation Structure June 2025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4F809F-89EF-1A30-6161-0C5CB87FBAB0}"/>
              </a:ext>
            </a:extLst>
          </p:cNvPr>
          <p:cNvCxnSpPr>
            <a:cxnSpLocks/>
          </p:cNvCxnSpPr>
          <p:nvPr/>
        </p:nvCxnSpPr>
        <p:spPr>
          <a:xfrm>
            <a:off x="1129188" y="1477298"/>
            <a:ext cx="992687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640E7B-C1CB-349A-5360-ACA11F89C950}"/>
              </a:ext>
            </a:extLst>
          </p:cNvPr>
          <p:cNvSpPr/>
          <p:nvPr/>
        </p:nvSpPr>
        <p:spPr>
          <a:xfrm>
            <a:off x="5631320" y="302212"/>
            <a:ext cx="1882887" cy="99106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endParaRPr lang="en-GB" sz="1200" b="1" dirty="0">
              <a:solidFill>
                <a:schemeClr val="tx2"/>
              </a:solidFill>
              <a:latin typeface="Raleway" pitchFamily="2" charset="0"/>
            </a:endParaRPr>
          </a:p>
          <a:p>
            <a:pPr algn="ctr"/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Director of Public Protection &amp; Integrated Enforcement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 algn="ctr"/>
            <a:endParaRPr lang="en-GB" sz="1200" b="1" dirty="0">
              <a:solidFill>
                <a:schemeClr val="tx2"/>
              </a:solidFill>
              <a:latin typeface="Raleway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0AB2A5-5ECF-2F80-6860-BF4586C8D783}"/>
              </a:ext>
            </a:extLst>
          </p:cNvPr>
          <p:cNvCxnSpPr>
            <a:cxnSpLocks/>
          </p:cNvCxnSpPr>
          <p:nvPr/>
        </p:nvCxnSpPr>
        <p:spPr>
          <a:xfrm flipH="1">
            <a:off x="6830994" y="3089912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81AFB-9E28-FAE5-7BD2-1D32EB1A7EBF}"/>
              </a:ext>
            </a:extLst>
          </p:cNvPr>
          <p:cNvCxnSpPr>
            <a:cxnSpLocks/>
          </p:cNvCxnSpPr>
          <p:nvPr/>
        </p:nvCxnSpPr>
        <p:spPr>
          <a:xfrm flipH="1">
            <a:off x="6838251" y="3779340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660CA3-8A3C-51F1-8F02-5A38F9EADBAB}"/>
              </a:ext>
            </a:extLst>
          </p:cNvPr>
          <p:cNvSpPr/>
          <p:nvPr/>
        </p:nvSpPr>
        <p:spPr>
          <a:xfrm>
            <a:off x="6957058" y="274426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Raleway" pitchFamily="2" charset="0"/>
              </a:rPr>
              <a:t>Senior VAWG, Domestic Abuse &amp; Women's Safety Manager</a:t>
            </a:r>
            <a:endParaRPr lang="en-GB" sz="105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AE15001-34F4-8F01-6F82-D8B6F41B1228}"/>
              </a:ext>
            </a:extLst>
          </p:cNvPr>
          <p:cNvSpPr/>
          <p:nvPr/>
        </p:nvSpPr>
        <p:spPr>
          <a:xfrm>
            <a:off x="6957058" y="3505557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Civil Protection &amp; Business Continuity Manager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121D67-29D6-615E-C396-99377BE2ADCC}"/>
              </a:ext>
            </a:extLst>
          </p:cNvPr>
          <p:cNvSpPr/>
          <p:nvPr/>
        </p:nvSpPr>
        <p:spPr>
          <a:xfrm>
            <a:off x="6957058" y="425166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Prevent &amp; Hate Crime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Manager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D8CCCF-60C8-8305-CDD9-ED4C20E7E295}"/>
              </a:ext>
            </a:extLst>
          </p:cNvPr>
          <p:cNvCxnSpPr>
            <a:cxnSpLocks/>
          </p:cNvCxnSpPr>
          <p:nvPr/>
        </p:nvCxnSpPr>
        <p:spPr>
          <a:xfrm>
            <a:off x="6849863" y="2573535"/>
            <a:ext cx="0" cy="277126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8CAB55B-B622-7A3E-0864-022845019017}"/>
              </a:ext>
            </a:extLst>
          </p:cNvPr>
          <p:cNvCxnSpPr>
            <a:cxnSpLocks/>
          </p:cNvCxnSpPr>
          <p:nvPr/>
        </p:nvCxnSpPr>
        <p:spPr>
          <a:xfrm flipH="1">
            <a:off x="4675000" y="3078605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D0B1FE-8BB8-8038-5563-02477D213B93}"/>
              </a:ext>
            </a:extLst>
          </p:cNvPr>
          <p:cNvCxnSpPr>
            <a:cxnSpLocks/>
          </p:cNvCxnSpPr>
          <p:nvPr/>
        </p:nvCxnSpPr>
        <p:spPr>
          <a:xfrm flipH="1">
            <a:off x="4672732" y="3768033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C4D643-4252-7791-793E-4927F11E46B9}"/>
              </a:ext>
            </a:extLst>
          </p:cNvPr>
          <p:cNvCxnSpPr>
            <a:cxnSpLocks/>
          </p:cNvCxnSpPr>
          <p:nvPr/>
        </p:nvCxnSpPr>
        <p:spPr>
          <a:xfrm flipH="1">
            <a:off x="4679991" y="4530031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FBEAF73-F466-4CCF-70F8-9DB8CA73DFA4}"/>
              </a:ext>
            </a:extLst>
          </p:cNvPr>
          <p:cNvCxnSpPr>
            <a:cxnSpLocks/>
          </p:cNvCxnSpPr>
          <p:nvPr/>
        </p:nvCxnSpPr>
        <p:spPr>
          <a:xfrm flipH="1">
            <a:off x="4672737" y="5301102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718C69E-C431-8784-3845-66AC6972321C}"/>
              </a:ext>
            </a:extLst>
          </p:cNvPr>
          <p:cNvSpPr/>
          <p:nvPr/>
        </p:nvSpPr>
        <p:spPr>
          <a:xfrm>
            <a:off x="4809950" y="2737616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Drugs Interventions Programme (DIP) Manager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742455-C9A9-9F6A-8AD0-91CBAA023C56}"/>
              </a:ext>
            </a:extLst>
          </p:cNvPr>
          <p:cNvSpPr/>
          <p:nvPr/>
        </p:nvSpPr>
        <p:spPr>
          <a:xfrm>
            <a:off x="4798797" y="349961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Hidden  Harm / Family Member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Coordinator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0158F86-AFDF-F22B-C113-29E0F79AFEC9}"/>
              </a:ext>
            </a:extLst>
          </p:cNvPr>
          <p:cNvSpPr/>
          <p:nvPr/>
        </p:nvSpPr>
        <p:spPr>
          <a:xfrm>
            <a:off x="4793328" y="4247098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Criminal Justice Manager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D8E72D9-FC4D-5EC5-3557-F286BA1BBC28}"/>
              </a:ext>
            </a:extLst>
          </p:cNvPr>
          <p:cNvSpPr/>
          <p:nvPr/>
        </p:nvSpPr>
        <p:spPr>
          <a:xfrm>
            <a:off x="4777028" y="501180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ADDER Accelerator Coordinator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8750F60-7F60-9AA1-0037-E859105A3DB1}"/>
              </a:ext>
            </a:extLst>
          </p:cNvPr>
          <p:cNvSpPr/>
          <p:nvPr/>
        </p:nvSpPr>
        <p:spPr>
          <a:xfrm>
            <a:off x="4784286" y="5761253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Community Development Officer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4B385C-52D5-D676-F237-3DE473BC2587}"/>
              </a:ext>
            </a:extLst>
          </p:cNvPr>
          <p:cNvCxnSpPr>
            <a:cxnSpLocks/>
          </p:cNvCxnSpPr>
          <p:nvPr/>
        </p:nvCxnSpPr>
        <p:spPr>
          <a:xfrm flipH="1">
            <a:off x="2529913" y="3062402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61F6FF-3BB7-E10D-9ACD-8BF74B20A06B}"/>
              </a:ext>
            </a:extLst>
          </p:cNvPr>
          <p:cNvCxnSpPr>
            <a:cxnSpLocks/>
          </p:cNvCxnSpPr>
          <p:nvPr/>
        </p:nvCxnSpPr>
        <p:spPr>
          <a:xfrm flipH="1">
            <a:off x="2537172" y="3824400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57BA6D-B4CC-69AF-3B6C-49A542F6A840}"/>
              </a:ext>
            </a:extLst>
          </p:cNvPr>
          <p:cNvCxnSpPr>
            <a:cxnSpLocks/>
          </p:cNvCxnSpPr>
          <p:nvPr/>
        </p:nvCxnSpPr>
        <p:spPr>
          <a:xfrm flipH="1">
            <a:off x="2529918" y="4614521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704426-4D5A-C367-E223-BE724EC43826}"/>
              </a:ext>
            </a:extLst>
          </p:cNvPr>
          <p:cNvSpPr/>
          <p:nvPr/>
        </p:nvSpPr>
        <p:spPr>
          <a:xfrm>
            <a:off x="2635349" y="4258259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Environmental Services Manager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E445CC-7B0C-E338-38BB-4827CD4E2E93}"/>
              </a:ext>
            </a:extLst>
          </p:cNvPr>
          <p:cNvSpPr/>
          <p:nvPr/>
        </p:nvSpPr>
        <p:spPr>
          <a:xfrm>
            <a:off x="2661226" y="3505462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Raleway" pitchFamily="2" charset="0"/>
              </a:rPr>
              <a:t>ASB Manager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1E3CFC-275A-87EC-E284-7D25FD0EE665}"/>
              </a:ext>
            </a:extLst>
          </p:cNvPr>
          <p:cNvSpPr/>
          <p:nvPr/>
        </p:nvSpPr>
        <p:spPr>
          <a:xfrm>
            <a:off x="10256734" y="1756869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 Regulatory Services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A1BA07-BCE2-3DD2-9276-4AAF2928D755}"/>
              </a:ext>
            </a:extLst>
          </p:cNvPr>
          <p:cNvCxnSpPr>
            <a:cxnSpLocks/>
          </p:cNvCxnSpPr>
          <p:nvPr/>
        </p:nvCxnSpPr>
        <p:spPr>
          <a:xfrm flipH="1">
            <a:off x="10276489" y="3064050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0B6182-135F-F8DB-42EA-7C18AF4E410F}"/>
              </a:ext>
            </a:extLst>
          </p:cNvPr>
          <p:cNvCxnSpPr>
            <a:cxnSpLocks/>
          </p:cNvCxnSpPr>
          <p:nvPr/>
        </p:nvCxnSpPr>
        <p:spPr>
          <a:xfrm flipH="1">
            <a:off x="10283746" y="3753478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FB1EA9-36A4-9CF5-BE1D-2037DDB0CC80}"/>
              </a:ext>
            </a:extLst>
          </p:cNvPr>
          <p:cNvCxnSpPr>
            <a:cxnSpLocks/>
          </p:cNvCxnSpPr>
          <p:nvPr/>
        </p:nvCxnSpPr>
        <p:spPr>
          <a:xfrm flipH="1">
            <a:off x="10262430" y="4515476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6A46F2-400C-68F6-D54B-92BB207E892F}"/>
              </a:ext>
            </a:extLst>
          </p:cNvPr>
          <p:cNvCxnSpPr>
            <a:cxnSpLocks/>
          </p:cNvCxnSpPr>
          <p:nvPr/>
        </p:nvCxnSpPr>
        <p:spPr>
          <a:xfrm flipH="1">
            <a:off x="10026321" y="5281618"/>
            <a:ext cx="45204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B623F0-4DBD-726F-E4B0-692BA3D3D54D}"/>
              </a:ext>
            </a:extLst>
          </p:cNvPr>
          <p:cNvSpPr/>
          <p:nvPr/>
        </p:nvSpPr>
        <p:spPr>
          <a:xfrm>
            <a:off x="10418052" y="2751105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Development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&amp; Compliance Manager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C15B9F-9500-2CDD-BEB8-A3F7B5000D59}"/>
              </a:ext>
            </a:extLst>
          </p:cNvPr>
          <p:cNvSpPr/>
          <p:nvPr/>
        </p:nvSpPr>
        <p:spPr>
          <a:xfrm>
            <a:off x="10408076" y="351310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Trading Standards &amp; Licensing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078238-209E-0C2E-466E-8950ED2B41CC}"/>
              </a:ext>
            </a:extLst>
          </p:cNvPr>
          <p:cNvSpPr/>
          <p:nvPr/>
        </p:nvSpPr>
        <p:spPr>
          <a:xfrm>
            <a:off x="10408076" y="4243806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Food Safety &amp; Health &amp; Safety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3BD4277-A241-6931-E211-5E20DA74E5AF}"/>
              </a:ext>
            </a:extLst>
          </p:cNvPr>
          <p:cNvSpPr/>
          <p:nvPr/>
        </p:nvSpPr>
        <p:spPr>
          <a:xfrm>
            <a:off x="10408077" y="4974508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Public Health Programmes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37061C-62CB-4BD3-696A-CC11BBD8AAC8}"/>
              </a:ext>
            </a:extLst>
          </p:cNvPr>
          <p:cNvCxnSpPr>
            <a:cxnSpLocks/>
          </p:cNvCxnSpPr>
          <p:nvPr/>
        </p:nvCxnSpPr>
        <p:spPr>
          <a:xfrm flipH="1">
            <a:off x="10256734" y="2578560"/>
            <a:ext cx="34271" cy="351785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1328BB-D350-72B3-2F60-94758A9AB68D}"/>
              </a:ext>
            </a:extLst>
          </p:cNvPr>
          <p:cNvCxnSpPr>
            <a:cxnSpLocks/>
          </p:cNvCxnSpPr>
          <p:nvPr/>
        </p:nvCxnSpPr>
        <p:spPr>
          <a:xfrm flipH="1">
            <a:off x="10042580" y="6096418"/>
            <a:ext cx="4357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5CD9C38-707C-7283-3E67-3D7C386930F0}"/>
              </a:ext>
            </a:extLst>
          </p:cNvPr>
          <p:cNvSpPr/>
          <p:nvPr/>
        </p:nvSpPr>
        <p:spPr>
          <a:xfrm>
            <a:off x="10385662" y="5761253"/>
            <a:ext cx="1332000" cy="6813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Raleway" pitchFamily="2" charset="0"/>
              </a:rPr>
              <a:t>Street Trading, Markets &amp; Town </a:t>
            </a:r>
            <a:r>
              <a:rPr lang="en-US" sz="1050" b="1" dirty="0" err="1">
                <a:solidFill>
                  <a:schemeClr val="bg1"/>
                </a:solidFill>
                <a:latin typeface="Raleway" pitchFamily="2" charset="0"/>
              </a:rPr>
              <a:t>Centres</a:t>
            </a:r>
            <a:r>
              <a:rPr lang="en-US" sz="1050" b="1" dirty="0">
                <a:solidFill>
                  <a:schemeClr val="bg1"/>
                </a:solidFill>
                <a:latin typeface="Raleway" pitchFamily="2" charset="0"/>
              </a:rPr>
              <a:t> Manager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39BC11A-7D6B-D4DF-F6D3-9197961B8AF3}"/>
              </a:ext>
            </a:extLst>
          </p:cNvPr>
          <p:cNvSpPr/>
          <p:nvPr/>
        </p:nvSpPr>
        <p:spPr>
          <a:xfrm>
            <a:off x="1075394" y="5043190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Evidence and Insights Manager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4307220-9D4C-3429-A64F-8D3AE3DF6A38}"/>
              </a:ext>
            </a:extLst>
          </p:cNvPr>
          <p:cNvSpPr/>
          <p:nvPr/>
        </p:nvSpPr>
        <p:spPr>
          <a:xfrm>
            <a:off x="2644566" y="274426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Enforcement Operations &amp; Partnership Manager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6185FED-79E8-2020-44E3-0E9BB49EA9B9}"/>
              </a:ext>
            </a:extLst>
          </p:cNvPr>
          <p:cNvSpPr/>
          <p:nvPr/>
        </p:nvSpPr>
        <p:spPr>
          <a:xfrm>
            <a:off x="8776124" y="4985983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Corporate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 Health &amp; Safety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0714A7B-2D72-E336-4F23-A3E6BC27DBBE}"/>
              </a:ext>
            </a:extLst>
          </p:cNvPr>
          <p:cNvSpPr/>
          <p:nvPr/>
        </p:nvSpPr>
        <p:spPr>
          <a:xfrm>
            <a:off x="8795174" y="5763418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Raleway" pitchFamily="2" charset="0"/>
              </a:rPr>
              <a:t>Environmental Protection Manager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C75BF3C1-B6E1-CAF3-7997-88271FD3C699}"/>
              </a:ext>
            </a:extLst>
          </p:cNvPr>
          <p:cNvSpPr/>
          <p:nvPr/>
        </p:nvSpPr>
        <p:spPr>
          <a:xfrm>
            <a:off x="2618703" y="5043190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Partnership Intelligence  Manager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71B63-1DB2-1B89-4F3F-D4C8DE8F399D}"/>
              </a:ext>
            </a:extLst>
          </p:cNvPr>
          <p:cNvSpPr/>
          <p:nvPr/>
        </p:nvSpPr>
        <p:spPr>
          <a:xfrm>
            <a:off x="393326" y="1751423"/>
            <a:ext cx="1515600" cy="8640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Commercial Manager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BADE724-7AC2-50B9-C9AB-C16AA76C39FA}"/>
              </a:ext>
            </a:extLst>
          </p:cNvPr>
          <p:cNvSpPr/>
          <p:nvPr/>
        </p:nvSpPr>
        <p:spPr>
          <a:xfrm>
            <a:off x="2627570" y="580741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CCTV &amp; Specialist Operations Manager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5AF9F4B-67C6-05D9-C884-921027853D7B}"/>
              </a:ext>
            </a:extLst>
          </p:cNvPr>
          <p:cNvSpPr/>
          <p:nvPr/>
        </p:nvSpPr>
        <p:spPr>
          <a:xfrm>
            <a:off x="6957058" y="501180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Community Engagement Coordinator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122B12F-0710-ADEF-6FC0-BCC8CB1D8330}"/>
              </a:ext>
            </a:extLst>
          </p:cNvPr>
          <p:cNvCxnSpPr>
            <a:cxnSpLocks/>
            <a:endCxn id="141" idx="1"/>
          </p:cNvCxnSpPr>
          <p:nvPr/>
        </p:nvCxnSpPr>
        <p:spPr>
          <a:xfrm>
            <a:off x="6852557" y="5344801"/>
            <a:ext cx="104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769652-B717-F399-C934-984A6FAB6154}"/>
              </a:ext>
            </a:extLst>
          </p:cNvPr>
          <p:cNvCxnSpPr>
            <a:cxnSpLocks/>
          </p:cNvCxnSpPr>
          <p:nvPr/>
        </p:nvCxnSpPr>
        <p:spPr>
          <a:xfrm>
            <a:off x="3211688" y="1475648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2B120A-C2AB-6C23-016C-7489D37FF749}"/>
              </a:ext>
            </a:extLst>
          </p:cNvPr>
          <p:cNvCxnSpPr>
            <a:cxnSpLocks/>
          </p:cNvCxnSpPr>
          <p:nvPr/>
        </p:nvCxnSpPr>
        <p:spPr>
          <a:xfrm>
            <a:off x="5369864" y="1495316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C13094-41FC-0FB1-01AE-DA1E26DC9122}"/>
              </a:ext>
            </a:extLst>
          </p:cNvPr>
          <p:cNvCxnSpPr>
            <a:cxnSpLocks/>
          </p:cNvCxnSpPr>
          <p:nvPr/>
        </p:nvCxnSpPr>
        <p:spPr>
          <a:xfrm>
            <a:off x="11052904" y="1470737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D577C97-EA3D-22FB-24C6-5205DAC5AD69}"/>
              </a:ext>
            </a:extLst>
          </p:cNvPr>
          <p:cNvCxnSpPr>
            <a:cxnSpLocks/>
          </p:cNvCxnSpPr>
          <p:nvPr/>
        </p:nvCxnSpPr>
        <p:spPr>
          <a:xfrm flipH="1" flipV="1">
            <a:off x="2330206" y="6144097"/>
            <a:ext cx="299578" cy="169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DC91C72-DCA7-4CEB-E0BC-8942E4FAA0FF}"/>
              </a:ext>
            </a:extLst>
          </p:cNvPr>
          <p:cNvSpPr/>
          <p:nvPr/>
        </p:nvSpPr>
        <p:spPr>
          <a:xfrm>
            <a:off x="1066403" y="580741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CCTV Transformation Programme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Manager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0A0FA-2B34-B7DF-8E44-77E1D5EC1310}"/>
              </a:ext>
            </a:extLst>
          </p:cNvPr>
          <p:cNvCxnSpPr>
            <a:cxnSpLocks/>
          </p:cNvCxnSpPr>
          <p:nvPr/>
        </p:nvCxnSpPr>
        <p:spPr>
          <a:xfrm>
            <a:off x="2527647" y="2562852"/>
            <a:ext cx="0" cy="359787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AAE8CFB-EEF1-C0BD-E425-9D10075BE608}"/>
              </a:ext>
            </a:extLst>
          </p:cNvPr>
          <p:cNvCxnSpPr>
            <a:cxnSpLocks/>
          </p:cNvCxnSpPr>
          <p:nvPr/>
        </p:nvCxnSpPr>
        <p:spPr>
          <a:xfrm flipH="1">
            <a:off x="4679213" y="2585861"/>
            <a:ext cx="5151" cy="345909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D011AB-A5AA-3836-B585-3251918D5EFC}"/>
              </a:ext>
            </a:extLst>
          </p:cNvPr>
          <p:cNvSpPr/>
          <p:nvPr/>
        </p:nvSpPr>
        <p:spPr>
          <a:xfrm>
            <a:off x="2469833" y="1752931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Integrated Enforcement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2F21415-DF22-8512-F69E-561847B6E9E8}"/>
              </a:ext>
            </a:extLst>
          </p:cNvPr>
          <p:cNvSpPr/>
          <p:nvPr/>
        </p:nvSpPr>
        <p:spPr>
          <a:xfrm>
            <a:off x="4631206" y="1771424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Substance Misuse</a:t>
            </a:r>
          </a:p>
        </p:txBody>
      </p:sp>
    </p:spTree>
    <p:extLst>
      <p:ext uri="{BB962C8B-B14F-4D97-AF65-F5344CB8AC3E}">
        <p14:creationId xmlns:p14="http://schemas.microsoft.com/office/powerpoint/2010/main" val="6280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7864D-70FE-3030-8A07-398F55888FC3}"/>
              </a:ext>
            </a:extLst>
          </p:cNvPr>
          <p:cNvSpPr/>
          <p:nvPr/>
        </p:nvSpPr>
        <p:spPr>
          <a:xfrm>
            <a:off x="0" y="5907744"/>
            <a:ext cx="12192000" cy="99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Raleway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D47AF-3E46-8AE9-B3DB-4D3B3ED527D3}"/>
              </a:ext>
            </a:extLst>
          </p:cNvPr>
          <p:cNvSpPr txBox="1"/>
          <p:nvPr/>
        </p:nvSpPr>
        <p:spPr>
          <a:xfrm>
            <a:off x="112227" y="122528"/>
            <a:ext cx="8959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Raleway" pitchFamily="2" charset="0"/>
              </a:rPr>
              <a:t>Public Protection &amp; Integrated Enforcement </a:t>
            </a:r>
          </a:p>
          <a:p>
            <a:r>
              <a:rPr lang="en-GB" sz="2400" b="1" dirty="0">
                <a:solidFill>
                  <a:schemeClr val="tx2"/>
                </a:solidFill>
                <a:latin typeface="Raleway" pitchFamily="2" charset="0"/>
              </a:rPr>
              <a:t>Target Operating Model June 2025</a:t>
            </a:r>
          </a:p>
        </p:txBody>
      </p:sp>
      <p:pic>
        <p:nvPicPr>
          <p:cNvPr id="6" name="Picture 5" descr="A diagram of a tower of hamlet&#10;&#10;AI-generated content may be incorrect.">
            <a:extLst>
              <a:ext uri="{FF2B5EF4-FFF2-40B4-BE49-F238E27FC236}">
                <a16:creationId xmlns:a16="http://schemas.microsoft.com/office/drawing/2014/main" id="{62163BB0-297F-C30B-6794-DCE5F5BC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8" y="1409291"/>
            <a:ext cx="7504769" cy="491911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082AA4-2751-1421-6EA8-17E5D452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"/>
          <a:stretch/>
        </p:blipFill>
        <p:spPr>
          <a:xfrm>
            <a:off x="9942285" y="5147255"/>
            <a:ext cx="2165669" cy="1647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3248B-E13E-72BE-C1A2-06D580FF8BC8}"/>
              </a:ext>
            </a:extLst>
          </p:cNvPr>
          <p:cNvSpPr txBox="1"/>
          <p:nvPr/>
        </p:nvSpPr>
        <p:spPr>
          <a:xfrm>
            <a:off x="159658" y="1422404"/>
            <a:ext cx="3298368" cy="5016758"/>
          </a:xfrm>
          <a:prstGeom prst="rect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The new Target Operating Model (TOM) has been developed to illustrate how the new service will operate.  </a:t>
            </a:r>
          </a:p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The key to the model is the </a:t>
            </a:r>
          </a:p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development of the Tower Hamlets Intelligence Hub to receive data and information from a variety of internal and external sources.  </a:t>
            </a:r>
          </a:p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The hub then supports operational and strategic tasking of the responsive and intelligence led enforcement teams and acts as the conduit to and from specialist council services that play a vital role in case management alongside providing complex, targeted services with key partners. </a:t>
            </a:r>
          </a:p>
        </p:txBody>
      </p:sp>
    </p:spTree>
    <p:extLst>
      <p:ext uri="{BB962C8B-B14F-4D97-AF65-F5344CB8AC3E}">
        <p14:creationId xmlns:p14="http://schemas.microsoft.com/office/powerpoint/2010/main" val="31519409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1fe29-3921-433b-be45-c5bc3e3cc95a" xsi:nil="true"/>
    <lcf76f155ced4ddcb4097134ff3c332f xmlns="084096d6-6ab1-4ccd-94b0-ac75f484c5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B1E25E53CE746AD5434A8F7EF7B57" ma:contentTypeVersion="11" ma:contentTypeDescription="Create a new document." ma:contentTypeScope="" ma:versionID="5f766a5be5242fc8fd1ede971f0ce7e6">
  <xsd:schema xmlns:xsd="http://www.w3.org/2001/XMLSchema" xmlns:xs="http://www.w3.org/2001/XMLSchema" xmlns:p="http://schemas.microsoft.com/office/2006/metadata/properties" xmlns:ns2="084096d6-6ab1-4ccd-94b0-ac75f484c5ef" xmlns:ns3="8b91fe29-3921-433b-be45-c5bc3e3cc95a" targetNamespace="http://schemas.microsoft.com/office/2006/metadata/properties" ma:root="true" ma:fieldsID="a6c9e2a0fc63fa395b79daf56f9aee0b" ns2:_="" ns3:_="">
    <xsd:import namespace="084096d6-6ab1-4ccd-94b0-ac75f484c5ef"/>
    <xsd:import namespace="8b91fe29-3921-433b-be45-c5bc3e3cc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096d6-6ab1-4ccd-94b0-ac75f484c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1fe29-3921-433b-be45-c5bc3e3cc95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ad7b64-fec4-45a4-9d10-45ec088aa6b0}" ma:internalName="TaxCatchAll" ma:showField="CatchAllData" ma:web="8b91fe29-3921-433b-be45-c5bc3e3cc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44A29B-3747-4DBD-8438-B15D8AB69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9D925-0C59-44AD-AB5C-2901B16C1824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084096d6-6ab1-4ccd-94b0-ac75f484c5ef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8b91fe29-3921-433b-be45-c5bc3e3cc95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7FFE0E-3478-48D7-92BA-F184544D2B8C}">
  <ds:schemaRefs>
    <ds:schemaRef ds:uri="084096d6-6ab1-4ccd-94b0-ac75f484c5ef"/>
    <ds:schemaRef ds:uri="8b91fe29-3921-433b-be45-c5bc3e3cc9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267</Words>
  <Application>Microsoft Office PowerPoint</Application>
  <PresentationFormat>Widescreen</PresentationFormat>
  <Paragraphs>46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Raleway</vt:lpstr>
      <vt:lpstr>1_Office Theme</vt:lpstr>
      <vt:lpstr>Public Protection &amp; Integrated Enforcement  Organisation Structure &amp; Target Operating Model June 2025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Townsend</dc:creator>
  <cp:lastModifiedBy>Stuart Perkins</cp:lastModifiedBy>
  <cp:revision>7</cp:revision>
  <dcterms:created xsi:type="dcterms:W3CDTF">2025-03-10T17:36:21Z</dcterms:created>
  <dcterms:modified xsi:type="dcterms:W3CDTF">2025-06-06T17:49:56Z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0x010100860B1E25E53CE746AD5434A8F7EF7B57</vt:lpwstr>
  </property>
  <property fmtid="{D5CDD505-2E9C-101B-9397-08002B2CF9AE}" pid="3" name="MediaServiceImageTags">
    <vt:lpwstr/>
  </property>
</Properties>
</file>