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sldIdLst>
    <p:sldId id="329" r:id="rId5"/>
    <p:sldId id="355" r:id="rId6"/>
    <p:sldId id="372" r:id="rId7"/>
    <p:sldId id="371" r:id="rId8"/>
    <p:sldId id="365" r:id="rId9"/>
    <p:sldId id="332" r:id="rId10"/>
    <p:sldId id="333" r:id="rId11"/>
    <p:sldId id="335" r:id="rId12"/>
    <p:sldId id="370" r:id="rId13"/>
    <p:sldId id="336" r:id="rId14"/>
    <p:sldId id="337" r:id="rId15"/>
    <p:sldId id="338" r:id="rId16"/>
    <p:sldId id="339" r:id="rId17"/>
    <p:sldId id="340" r:id="rId18"/>
    <p:sldId id="342" r:id="rId19"/>
    <p:sldId id="343" r:id="rId20"/>
    <p:sldId id="344" r:id="rId21"/>
    <p:sldId id="369" r:id="rId22"/>
    <p:sldId id="349" r:id="rId23"/>
    <p:sldId id="364" r:id="rId24"/>
    <p:sldId id="350" r:id="rId25"/>
    <p:sldId id="368" r:id="rId26"/>
    <p:sldId id="352" r:id="rId27"/>
    <p:sldId id="353" r:id="rId28"/>
    <p:sldId id="356" r:id="rId29"/>
    <p:sldId id="357"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BC4B7A-F625-89F2-BB43-C0A2AB0285E4}" name="Joseph Lacey-Holland" initials="JL" userId="S::joseph.lacey-holland@towerhamlets.gov.uk::0d4e6fe5-bf98-4301-a0c6-f98eef05e5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anne Starkie" initials="JS" lastIdx="21" clrIdx="0">
    <p:extLst>
      <p:ext uri="{19B8F6BF-5375-455C-9EA6-DF929625EA0E}">
        <p15:presenceInfo xmlns:p15="http://schemas.microsoft.com/office/powerpoint/2012/main" userId="S::Joanne.Starkie@towerhamlets.gov.uk::2de5fe60-a68d-4a70-bf24-fec5d7e0c805" providerId="AD"/>
      </p:ext>
    </p:extLst>
  </p:cmAuthor>
  <p:cmAuthor id="2" name="Shohel Ahmed" initials="SA" lastIdx="1" clrIdx="1">
    <p:extLst>
      <p:ext uri="{19B8F6BF-5375-455C-9EA6-DF929625EA0E}">
        <p15:presenceInfo xmlns:p15="http://schemas.microsoft.com/office/powerpoint/2012/main" userId="S::Shohel.Ahmed@towerhamlets.gov.uk::755658bd-5a97-4c8a-ade1-bc0fcbe15435" providerId="AD"/>
      </p:ext>
    </p:extLst>
  </p:cmAuthor>
  <p:cmAuthor id="3" name="Joseph Lacey-Holland" initials="JL" lastIdx="15" clrIdx="2">
    <p:extLst>
      <p:ext uri="{19B8F6BF-5375-455C-9EA6-DF929625EA0E}">
        <p15:presenceInfo xmlns:p15="http://schemas.microsoft.com/office/powerpoint/2012/main" userId="S::Joseph.Lacey-Holland@towerhamlets.gov.uk::0d4e6fe5-bf98-4301-a0c6-f98eef05e550" providerId="AD"/>
      </p:ext>
    </p:extLst>
  </p:cmAuthor>
  <p:cmAuthor id="4" name="Ranjit Matharu" initials="RM" lastIdx="20" clrIdx="3">
    <p:extLst>
      <p:ext uri="{19B8F6BF-5375-455C-9EA6-DF929625EA0E}">
        <p15:presenceInfo xmlns:p15="http://schemas.microsoft.com/office/powerpoint/2012/main" userId="S::ranjit.matharu@towerhamlets.gov.uk::77301051-76be-4411-a1b2-d1b65eeb040f" providerId="AD"/>
      </p:ext>
    </p:extLst>
  </p:cmAuthor>
  <p:cmAuthor id="5" name="Denise Radley" initials="DR" lastIdx="13" clrIdx="4">
    <p:extLst>
      <p:ext uri="{19B8F6BF-5375-455C-9EA6-DF929625EA0E}">
        <p15:presenceInfo xmlns:p15="http://schemas.microsoft.com/office/powerpoint/2012/main" userId="S::denise.radley@towerhamlets.gov.uk::53cedeef-6e53-4673-b603-3d6cf82f20e7" providerId="AD"/>
      </p:ext>
    </p:extLst>
  </p:cmAuthor>
  <p:cmAuthor id="6" name="Warwick Tomsett" initials="WT" lastIdx="2" clrIdx="5">
    <p:extLst>
      <p:ext uri="{19B8F6BF-5375-455C-9EA6-DF929625EA0E}">
        <p15:presenceInfo xmlns:p15="http://schemas.microsoft.com/office/powerpoint/2012/main" userId="S::warwick.tomsett@towerhamlets.gov.uk::a7f53fb2-76f0-423f-84dd-db86db5218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B2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10E536-BB1B-4A5E-8F94-E20BAAD83E6D}" v="401" dt="2023-11-20T15:56:48.6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3" autoAdjust="0"/>
    <p:restoredTop sz="94712" autoAdjust="0"/>
  </p:normalViewPr>
  <p:slideViewPr>
    <p:cSldViewPr snapToGrid="0">
      <p:cViewPr varScale="1">
        <p:scale>
          <a:sx n="147" d="100"/>
          <a:sy n="147" d="100"/>
        </p:scale>
        <p:origin x="132" y="270"/>
      </p:cViewPr>
      <p:guideLst>
        <p:guide orient="horz" pos="2160"/>
        <p:guide pos="3840"/>
      </p:guideLst>
    </p:cSldViewPr>
  </p:slideViewPr>
  <p:outlineViewPr>
    <p:cViewPr>
      <p:scale>
        <a:sx n="33" d="100"/>
        <a:sy n="33" d="100"/>
      </p:scale>
      <p:origin x="0" y="-569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5B7F58-034D-465E-920D-0AE08BDB3423}"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GB"/>
        </a:p>
      </dgm:t>
    </dgm:pt>
    <dgm:pt modelId="{A81D9B92-507B-47B8-9DCD-DAF5F399B06B}">
      <dgm:prSet custT="1"/>
      <dgm:spPr/>
      <dgm:t>
        <a:bodyPr/>
        <a:lstStyle/>
        <a:p>
          <a:pPr rtl="0"/>
          <a:r>
            <a:rPr lang="en-GB" sz="1200" b="0">
              <a:latin typeface="Raleway"/>
            </a:rPr>
            <a:t>Publish an annual strategic plan</a:t>
          </a:r>
        </a:p>
      </dgm:t>
    </dgm:pt>
    <dgm:pt modelId="{E84BF234-B068-434A-B5A8-A55F6FA7A4C9}" type="parTrans" cxnId="{E5925CC9-DC39-49F7-AA50-65C8681FD4AD}">
      <dgm:prSet/>
      <dgm:spPr/>
      <dgm:t>
        <a:bodyPr/>
        <a:lstStyle/>
        <a:p>
          <a:endParaRPr lang="en-GB"/>
        </a:p>
      </dgm:t>
    </dgm:pt>
    <dgm:pt modelId="{DE8D6181-C3D0-40FC-A579-6FF38AFB9AB8}" type="sibTrans" cxnId="{E5925CC9-DC39-49F7-AA50-65C8681FD4AD}">
      <dgm:prSet/>
      <dgm:spPr/>
      <dgm:t>
        <a:bodyPr/>
        <a:lstStyle/>
        <a:p>
          <a:endParaRPr lang="en-GB"/>
        </a:p>
      </dgm:t>
    </dgm:pt>
    <dgm:pt modelId="{49208173-1505-4D95-8E4C-660C822868B6}">
      <dgm:prSet custT="1"/>
      <dgm:spPr/>
      <dgm:t>
        <a:bodyPr/>
        <a:lstStyle/>
        <a:p>
          <a:r>
            <a:rPr lang="en-GB" sz="1200" b="0">
              <a:latin typeface="Raleway" pitchFamily="2" charset="0"/>
            </a:rPr>
            <a:t>Undertake Safeguarding Adult Reviews  </a:t>
          </a:r>
        </a:p>
      </dgm:t>
    </dgm:pt>
    <dgm:pt modelId="{FA74EE0A-E7F9-4866-8F40-E6D55E61CD34}" type="parTrans" cxnId="{E21DFFF7-AB10-4913-97A9-2DEED44AA719}">
      <dgm:prSet/>
      <dgm:spPr/>
      <dgm:t>
        <a:bodyPr/>
        <a:lstStyle/>
        <a:p>
          <a:endParaRPr lang="en-GB"/>
        </a:p>
      </dgm:t>
    </dgm:pt>
    <dgm:pt modelId="{053C235A-0E4C-4C88-9318-F5EF338C785D}" type="sibTrans" cxnId="{E21DFFF7-AB10-4913-97A9-2DEED44AA719}">
      <dgm:prSet/>
      <dgm:spPr/>
      <dgm:t>
        <a:bodyPr/>
        <a:lstStyle/>
        <a:p>
          <a:endParaRPr lang="en-GB"/>
        </a:p>
      </dgm:t>
    </dgm:pt>
    <dgm:pt modelId="{B8A9838D-DF46-4A12-A06B-18460E12E249}">
      <dgm:prSet custT="1"/>
      <dgm:spPr/>
      <dgm:t>
        <a:bodyPr/>
        <a:lstStyle/>
        <a:p>
          <a:r>
            <a:rPr lang="en-GB" sz="1200" b="0">
              <a:latin typeface="Raleway" pitchFamily="2" charset="0"/>
            </a:rPr>
            <a:t>Publish an annual report </a:t>
          </a:r>
        </a:p>
      </dgm:t>
    </dgm:pt>
    <dgm:pt modelId="{0AE2B8BE-B9F7-4C2E-A448-EFB9C909FE26}" type="parTrans" cxnId="{96B26415-0E69-4064-A30B-A882F1035C92}">
      <dgm:prSet/>
      <dgm:spPr/>
      <dgm:t>
        <a:bodyPr/>
        <a:lstStyle/>
        <a:p>
          <a:endParaRPr lang="en-GB"/>
        </a:p>
      </dgm:t>
    </dgm:pt>
    <dgm:pt modelId="{F0D23887-7276-4DDB-B1E8-EFF45738B9F0}" type="sibTrans" cxnId="{96B26415-0E69-4064-A30B-A882F1035C92}">
      <dgm:prSet/>
      <dgm:spPr/>
      <dgm:t>
        <a:bodyPr/>
        <a:lstStyle/>
        <a:p>
          <a:endParaRPr lang="en-GB"/>
        </a:p>
      </dgm:t>
    </dgm:pt>
    <dgm:pt modelId="{6E934FD3-2AAF-4661-893C-F6D1FCD56DD2}" type="pres">
      <dgm:prSet presAssocID="{275B7F58-034D-465E-920D-0AE08BDB3423}" presName="Name0" presStyleCnt="0">
        <dgm:presLayoutVars>
          <dgm:dir/>
          <dgm:resizeHandles val="exact"/>
        </dgm:presLayoutVars>
      </dgm:prSet>
      <dgm:spPr/>
    </dgm:pt>
    <dgm:pt modelId="{A67C81E5-2DDF-4C1F-8F81-A275345107B7}" type="pres">
      <dgm:prSet presAssocID="{A81D9B92-507B-47B8-9DCD-DAF5F399B06B}" presName="Name5" presStyleLbl="vennNode1" presStyleIdx="0" presStyleCnt="3" custLinFactNeighborX="-23383">
        <dgm:presLayoutVars>
          <dgm:bulletEnabled val="1"/>
        </dgm:presLayoutVars>
      </dgm:prSet>
      <dgm:spPr/>
    </dgm:pt>
    <dgm:pt modelId="{0930FB9C-ACCA-4602-8A32-C5D77C3D86C1}" type="pres">
      <dgm:prSet presAssocID="{DE8D6181-C3D0-40FC-A579-6FF38AFB9AB8}" presName="space" presStyleCnt="0"/>
      <dgm:spPr/>
    </dgm:pt>
    <dgm:pt modelId="{D74C5355-B0BF-41D3-81CA-04DD2ED6A6E4}" type="pres">
      <dgm:prSet presAssocID="{49208173-1505-4D95-8E4C-660C822868B6}" presName="Name5" presStyleLbl="vennNode1" presStyleIdx="1" presStyleCnt="3">
        <dgm:presLayoutVars>
          <dgm:bulletEnabled val="1"/>
        </dgm:presLayoutVars>
      </dgm:prSet>
      <dgm:spPr/>
    </dgm:pt>
    <dgm:pt modelId="{DB2F66E7-E546-450C-8184-3083DDE2A335}" type="pres">
      <dgm:prSet presAssocID="{053C235A-0E4C-4C88-9318-F5EF338C785D}" presName="space" presStyleCnt="0"/>
      <dgm:spPr/>
    </dgm:pt>
    <dgm:pt modelId="{B868B591-ECE8-44C4-B252-C7C4DCD961CA}" type="pres">
      <dgm:prSet presAssocID="{B8A9838D-DF46-4A12-A06B-18460E12E249}" presName="Name5" presStyleLbl="vennNode1" presStyleIdx="2" presStyleCnt="3">
        <dgm:presLayoutVars>
          <dgm:bulletEnabled val="1"/>
        </dgm:presLayoutVars>
      </dgm:prSet>
      <dgm:spPr/>
    </dgm:pt>
  </dgm:ptLst>
  <dgm:cxnLst>
    <dgm:cxn modelId="{96B26415-0E69-4064-A30B-A882F1035C92}" srcId="{275B7F58-034D-465E-920D-0AE08BDB3423}" destId="{B8A9838D-DF46-4A12-A06B-18460E12E249}" srcOrd="2" destOrd="0" parTransId="{0AE2B8BE-B9F7-4C2E-A448-EFB9C909FE26}" sibTransId="{F0D23887-7276-4DDB-B1E8-EFF45738B9F0}"/>
    <dgm:cxn modelId="{D6DB8E2D-1010-4449-A546-62AAD1640BCC}" type="presOf" srcId="{B8A9838D-DF46-4A12-A06B-18460E12E249}" destId="{B868B591-ECE8-44C4-B252-C7C4DCD961CA}" srcOrd="0" destOrd="0" presId="urn:microsoft.com/office/officeart/2005/8/layout/venn3"/>
    <dgm:cxn modelId="{BDE76580-83B3-4F3A-9F4A-20414AA898CA}" type="presOf" srcId="{275B7F58-034D-465E-920D-0AE08BDB3423}" destId="{6E934FD3-2AAF-4661-893C-F6D1FCD56DD2}" srcOrd="0" destOrd="0" presId="urn:microsoft.com/office/officeart/2005/8/layout/venn3"/>
    <dgm:cxn modelId="{2804C689-C647-4230-89B5-526A4FD735AD}" type="presOf" srcId="{A81D9B92-507B-47B8-9DCD-DAF5F399B06B}" destId="{A67C81E5-2DDF-4C1F-8F81-A275345107B7}" srcOrd="0" destOrd="0" presId="urn:microsoft.com/office/officeart/2005/8/layout/venn3"/>
    <dgm:cxn modelId="{E5925CC9-DC39-49F7-AA50-65C8681FD4AD}" srcId="{275B7F58-034D-465E-920D-0AE08BDB3423}" destId="{A81D9B92-507B-47B8-9DCD-DAF5F399B06B}" srcOrd="0" destOrd="0" parTransId="{E84BF234-B068-434A-B5A8-A55F6FA7A4C9}" sibTransId="{DE8D6181-C3D0-40FC-A579-6FF38AFB9AB8}"/>
    <dgm:cxn modelId="{A8397DD4-88A4-4D4C-94DE-E2A74AE3CCC8}" type="presOf" srcId="{49208173-1505-4D95-8E4C-660C822868B6}" destId="{D74C5355-B0BF-41D3-81CA-04DD2ED6A6E4}" srcOrd="0" destOrd="0" presId="urn:microsoft.com/office/officeart/2005/8/layout/venn3"/>
    <dgm:cxn modelId="{E21DFFF7-AB10-4913-97A9-2DEED44AA719}" srcId="{275B7F58-034D-465E-920D-0AE08BDB3423}" destId="{49208173-1505-4D95-8E4C-660C822868B6}" srcOrd="1" destOrd="0" parTransId="{FA74EE0A-E7F9-4866-8F40-E6D55E61CD34}" sibTransId="{053C235A-0E4C-4C88-9318-F5EF338C785D}"/>
    <dgm:cxn modelId="{12BCBB95-F610-4434-B193-097D57BAC11A}" type="presParOf" srcId="{6E934FD3-2AAF-4661-893C-F6D1FCD56DD2}" destId="{A67C81E5-2DDF-4C1F-8F81-A275345107B7}" srcOrd="0" destOrd="0" presId="urn:microsoft.com/office/officeart/2005/8/layout/venn3"/>
    <dgm:cxn modelId="{EFFC45A6-5A32-477A-8B9E-A411E945137B}" type="presParOf" srcId="{6E934FD3-2AAF-4661-893C-F6D1FCD56DD2}" destId="{0930FB9C-ACCA-4602-8A32-C5D77C3D86C1}" srcOrd="1" destOrd="0" presId="urn:microsoft.com/office/officeart/2005/8/layout/venn3"/>
    <dgm:cxn modelId="{0B4E8325-1167-45A7-987C-D8536FB6BFD3}" type="presParOf" srcId="{6E934FD3-2AAF-4661-893C-F6D1FCD56DD2}" destId="{D74C5355-B0BF-41D3-81CA-04DD2ED6A6E4}" srcOrd="2" destOrd="0" presId="urn:microsoft.com/office/officeart/2005/8/layout/venn3"/>
    <dgm:cxn modelId="{D0E4F93D-CDA7-4665-9989-B77A8431DF82}" type="presParOf" srcId="{6E934FD3-2AAF-4661-893C-F6D1FCD56DD2}" destId="{DB2F66E7-E546-450C-8184-3083DDE2A335}" srcOrd="3" destOrd="0" presId="urn:microsoft.com/office/officeart/2005/8/layout/venn3"/>
    <dgm:cxn modelId="{3C22779E-2CBB-427C-A0A7-9966E185960D}" type="presParOf" srcId="{6E934FD3-2AAF-4661-893C-F6D1FCD56DD2}" destId="{B868B591-ECE8-44C4-B252-C7C4DCD961CA}"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8E28C-958F-483C-8D2C-BC11181DC53A}"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en-GB"/>
        </a:p>
      </dgm:t>
    </dgm:pt>
    <dgm:pt modelId="{347BBFCA-5058-48B9-BBC6-A451CC4F955D}">
      <dgm:prSet custT="1"/>
      <dgm:spPr/>
      <dgm:t>
        <a:bodyPr/>
        <a:lstStyle/>
        <a:p>
          <a:pPr rtl="0"/>
          <a:r>
            <a:rPr lang="en-GB" sz="1200" dirty="0">
              <a:latin typeface="Raleway"/>
            </a:rPr>
            <a:t>How safeguarding has been promoted and developed over the last year</a:t>
          </a:r>
          <a:endParaRPr lang="en-GB" sz="1200" dirty="0">
            <a:latin typeface="Raleway" pitchFamily="2" charset="0"/>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E6D54C4-95CB-4541-A71B-5168FAC1C860}" type="parTrans" cxnId="{5E743D7C-86CC-4CED-8E8E-364342C205FD}">
      <dgm:prSet/>
      <dgm:spPr/>
      <dgm:t>
        <a:bodyPr/>
        <a:lstStyle/>
        <a:p>
          <a:endParaRPr lang="en-GB"/>
        </a:p>
      </dgm:t>
    </dgm:pt>
    <dgm:pt modelId="{8CDC4A16-5B40-4BF2-8DB2-DA8DECFDFEBD}" type="sibTrans" cxnId="{5E743D7C-86CC-4CED-8E8E-364342C205FD}">
      <dgm:prSet/>
      <dgm:spPr/>
      <dgm:t>
        <a:bodyPr/>
        <a:lstStyle/>
        <a:p>
          <a:endParaRPr lang="en-GB"/>
        </a:p>
      </dgm:t>
    </dgm:pt>
    <dgm:pt modelId="{B874E2EF-15CC-4C0D-9873-8596A022FD8D}">
      <dgm:prSet custT="1"/>
      <dgm:spPr/>
      <dgm:t>
        <a:bodyPr/>
        <a:lstStyle/>
        <a:p>
          <a:r>
            <a:rPr lang="en-GB" sz="1200" dirty="0">
              <a:latin typeface="Raleway"/>
            </a:rPr>
            <a:t>Contributions from board members, chairs of subgroups and other relevant partnerships.</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6419FAC-2A6D-4263-B51B-BE9854E48E40}" type="parTrans" cxnId="{1B8DB17C-D951-4FD9-ADBA-B7DD24F9CF8E}">
      <dgm:prSet/>
      <dgm:spPr/>
      <dgm:t>
        <a:bodyPr/>
        <a:lstStyle/>
        <a:p>
          <a:endParaRPr lang="en-GB"/>
        </a:p>
      </dgm:t>
    </dgm:pt>
    <dgm:pt modelId="{D2A81410-2269-495E-8E8E-468A441C9729}" type="sibTrans" cxnId="{1B8DB17C-D951-4FD9-ADBA-B7DD24F9CF8E}">
      <dgm:prSet/>
      <dgm:spPr/>
      <dgm:t>
        <a:bodyPr/>
        <a:lstStyle/>
        <a:p>
          <a:endParaRPr lang="en-GB"/>
        </a:p>
      </dgm:t>
    </dgm:pt>
    <dgm:pt modelId="{BC2883E5-A0B1-4A19-B407-3405A8CCE812}">
      <dgm:prSet phldr="0" custT="1"/>
      <dgm:spPr/>
      <dgm:t>
        <a:bodyPr/>
        <a:lstStyle/>
        <a:p>
          <a:r>
            <a:rPr lang="en-GB" sz="1200" dirty="0">
              <a:latin typeface="Raleway"/>
            </a:rPr>
            <a:t>How the Board intends to continue this in the future. </a:t>
          </a:r>
          <a:endParaRPr lang="en-GB" sz="1400" dirty="0">
            <a:latin typeface="Raleway"/>
          </a:endParaRP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79706B5-72C8-4964-A4EB-8CA8666F464B}" type="parTrans" cxnId="{89EF4AE4-5664-42D3-80A1-5F94D5076067}">
      <dgm:prSet/>
      <dgm:spPr/>
      <dgm:t>
        <a:bodyPr/>
        <a:lstStyle/>
        <a:p>
          <a:endParaRPr lang="en-GB"/>
        </a:p>
      </dgm:t>
    </dgm:pt>
    <dgm:pt modelId="{4F317B29-AD76-4BBF-B2BA-BEBFD7BCB3E3}" type="sibTrans" cxnId="{89EF4AE4-5664-42D3-80A1-5F94D5076067}">
      <dgm:prSet/>
      <dgm:spPr/>
      <dgm:t>
        <a:bodyPr/>
        <a:lstStyle/>
        <a:p>
          <a:endParaRPr lang="en-GB"/>
        </a:p>
      </dgm:t>
    </dgm:pt>
    <dgm:pt modelId="{9E6F242E-D881-4D46-B4D0-7070BD1779A5}" type="pres">
      <dgm:prSet presAssocID="{E918E28C-958F-483C-8D2C-BC11181DC53A}" presName="Name0" presStyleCnt="0">
        <dgm:presLayoutVars>
          <dgm:dir/>
          <dgm:resizeHandles val="exact"/>
        </dgm:presLayoutVars>
      </dgm:prSet>
      <dgm:spPr/>
    </dgm:pt>
    <dgm:pt modelId="{667BA5CE-118E-48EB-9D15-EDE11BEB8229}" type="pres">
      <dgm:prSet presAssocID="{347BBFCA-5058-48B9-BBC6-A451CC4F955D}" presName="node" presStyleLbl="node1" presStyleIdx="0" presStyleCnt="3" custLinFactNeighborX="2929" custLinFactNeighborY="1631">
        <dgm:presLayoutVars>
          <dgm:bulletEnabled val="1"/>
        </dgm:presLayoutVars>
      </dgm:prSet>
      <dgm:spPr/>
    </dgm:pt>
    <dgm:pt modelId="{791789FD-36D3-4E6E-A144-961FE2862FC7}" type="pres">
      <dgm:prSet presAssocID="{8CDC4A16-5B40-4BF2-8DB2-DA8DECFDFEBD}" presName="sibTrans" presStyleLbl="sibTrans2D1" presStyleIdx="0" presStyleCnt="2"/>
      <dgm:spPr/>
    </dgm:pt>
    <dgm:pt modelId="{C5D32485-49EC-4235-A397-589D8B9B9CAE}" type="pres">
      <dgm:prSet presAssocID="{8CDC4A16-5B40-4BF2-8DB2-DA8DECFDFEBD}" presName="connectorText" presStyleLbl="sibTrans2D1" presStyleIdx="0" presStyleCnt="2"/>
      <dgm:spPr/>
    </dgm:pt>
    <dgm:pt modelId="{B44BF1AF-E37B-4E27-85F8-E21C5D4B7C8C}" type="pres">
      <dgm:prSet presAssocID="{BC2883E5-A0B1-4A19-B407-3405A8CCE812}" presName="node" presStyleLbl="node1" presStyleIdx="1" presStyleCnt="3">
        <dgm:presLayoutVars>
          <dgm:bulletEnabled val="1"/>
        </dgm:presLayoutVars>
      </dgm:prSet>
      <dgm:spPr/>
    </dgm:pt>
    <dgm:pt modelId="{DE9A173C-0938-4D95-A5DB-98516A129A76}" type="pres">
      <dgm:prSet presAssocID="{4F317B29-AD76-4BBF-B2BA-BEBFD7BCB3E3}" presName="sibTrans" presStyleLbl="sibTrans2D1" presStyleIdx="1" presStyleCnt="2"/>
      <dgm:spPr/>
    </dgm:pt>
    <dgm:pt modelId="{42375ACA-1A01-48BA-B2E0-2EB8CE5A2BF6}" type="pres">
      <dgm:prSet presAssocID="{4F317B29-AD76-4BBF-B2BA-BEBFD7BCB3E3}" presName="connectorText" presStyleLbl="sibTrans2D1" presStyleIdx="1" presStyleCnt="2"/>
      <dgm:spPr/>
    </dgm:pt>
    <dgm:pt modelId="{079004CF-2D4E-48F9-9B68-5DF74D76717B}" type="pres">
      <dgm:prSet presAssocID="{B874E2EF-15CC-4C0D-9873-8596A022FD8D}" presName="node" presStyleLbl="node1" presStyleIdx="2" presStyleCnt="3">
        <dgm:presLayoutVars>
          <dgm:bulletEnabled val="1"/>
        </dgm:presLayoutVars>
      </dgm:prSet>
      <dgm:spPr/>
    </dgm:pt>
  </dgm:ptLst>
  <dgm:cxnLst>
    <dgm:cxn modelId="{9A4A7925-03CF-4BC0-BF6F-6763F671F1F7}" type="presOf" srcId="{4F317B29-AD76-4BBF-B2BA-BEBFD7BCB3E3}" destId="{42375ACA-1A01-48BA-B2E0-2EB8CE5A2BF6}" srcOrd="1" destOrd="0" presId="urn:microsoft.com/office/officeart/2005/8/layout/process1"/>
    <dgm:cxn modelId="{9525692E-16B1-4257-859F-DFC8CBD46E42}" type="presOf" srcId="{8CDC4A16-5B40-4BF2-8DB2-DA8DECFDFEBD}" destId="{C5D32485-49EC-4235-A397-589D8B9B9CAE}" srcOrd="1" destOrd="0" presId="urn:microsoft.com/office/officeart/2005/8/layout/process1"/>
    <dgm:cxn modelId="{566ECF41-AD25-4332-8F98-B1F0D79838C4}" type="presOf" srcId="{4F317B29-AD76-4BBF-B2BA-BEBFD7BCB3E3}" destId="{DE9A173C-0938-4D95-A5DB-98516A129A76}" srcOrd="0" destOrd="0" presId="urn:microsoft.com/office/officeart/2005/8/layout/process1"/>
    <dgm:cxn modelId="{B884EC54-B6F6-472A-9ABA-564BB00D3A2A}" type="presOf" srcId="{BC2883E5-A0B1-4A19-B407-3405A8CCE812}" destId="{B44BF1AF-E37B-4E27-85F8-E21C5D4B7C8C}" srcOrd="0" destOrd="0" presId="urn:microsoft.com/office/officeart/2005/8/layout/process1"/>
    <dgm:cxn modelId="{5E743D7C-86CC-4CED-8E8E-364342C205FD}" srcId="{E918E28C-958F-483C-8D2C-BC11181DC53A}" destId="{347BBFCA-5058-48B9-BBC6-A451CC4F955D}" srcOrd="0" destOrd="0" parTransId="{3E6D54C4-95CB-4541-A71B-5168FAC1C860}" sibTransId="{8CDC4A16-5B40-4BF2-8DB2-DA8DECFDFEBD}"/>
    <dgm:cxn modelId="{1B8DB17C-D951-4FD9-ADBA-B7DD24F9CF8E}" srcId="{E918E28C-958F-483C-8D2C-BC11181DC53A}" destId="{B874E2EF-15CC-4C0D-9873-8596A022FD8D}" srcOrd="2" destOrd="0" parTransId="{56419FAC-2A6D-4263-B51B-BE9854E48E40}" sibTransId="{D2A81410-2269-495E-8E8E-468A441C9729}"/>
    <dgm:cxn modelId="{7DDD4683-C830-4EFD-9EF0-5CAF76F8177A}" type="presOf" srcId="{E918E28C-958F-483C-8D2C-BC11181DC53A}" destId="{9E6F242E-D881-4D46-B4D0-7070BD1779A5}" srcOrd="0" destOrd="0" presId="urn:microsoft.com/office/officeart/2005/8/layout/process1"/>
    <dgm:cxn modelId="{53501088-5F8B-4CA8-912E-AC4D1516F095}" type="presOf" srcId="{8CDC4A16-5B40-4BF2-8DB2-DA8DECFDFEBD}" destId="{791789FD-36D3-4E6E-A144-961FE2862FC7}" srcOrd="0" destOrd="0" presId="urn:microsoft.com/office/officeart/2005/8/layout/process1"/>
    <dgm:cxn modelId="{5FEF70A9-83B0-4C0A-8F3F-A3D156FA97EB}" type="presOf" srcId="{347BBFCA-5058-48B9-BBC6-A451CC4F955D}" destId="{667BA5CE-118E-48EB-9D15-EDE11BEB8229}" srcOrd="0" destOrd="0" presId="urn:microsoft.com/office/officeart/2005/8/layout/process1"/>
    <dgm:cxn modelId="{8D6B38AE-E96F-4392-B535-07D2EA753C13}" type="presOf" srcId="{B874E2EF-15CC-4C0D-9873-8596A022FD8D}" destId="{079004CF-2D4E-48F9-9B68-5DF74D76717B}" srcOrd="0" destOrd="0" presId="urn:microsoft.com/office/officeart/2005/8/layout/process1"/>
    <dgm:cxn modelId="{89EF4AE4-5664-42D3-80A1-5F94D5076067}" srcId="{E918E28C-958F-483C-8D2C-BC11181DC53A}" destId="{BC2883E5-A0B1-4A19-B407-3405A8CCE812}" srcOrd="1" destOrd="0" parTransId="{179706B5-72C8-4964-A4EB-8CA8666F464B}" sibTransId="{4F317B29-AD76-4BBF-B2BA-BEBFD7BCB3E3}"/>
    <dgm:cxn modelId="{6C162A1F-DF1D-42E7-A154-C528698C0733}" type="presParOf" srcId="{9E6F242E-D881-4D46-B4D0-7070BD1779A5}" destId="{667BA5CE-118E-48EB-9D15-EDE11BEB8229}" srcOrd="0" destOrd="0" presId="urn:microsoft.com/office/officeart/2005/8/layout/process1"/>
    <dgm:cxn modelId="{248297BB-A2CA-44B2-BF5C-3B74B3736AC5}" type="presParOf" srcId="{9E6F242E-D881-4D46-B4D0-7070BD1779A5}" destId="{791789FD-36D3-4E6E-A144-961FE2862FC7}" srcOrd="1" destOrd="0" presId="urn:microsoft.com/office/officeart/2005/8/layout/process1"/>
    <dgm:cxn modelId="{F14A6801-373D-4D70-8CA9-392437D6BE8C}" type="presParOf" srcId="{791789FD-36D3-4E6E-A144-961FE2862FC7}" destId="{C5D32485-49EC-4235-A397-589D8B9B9CAE}" srcOrd="0" destOrd="0" presId="urn:microsoft.com/office/officeart/2005/8/layout/process1"/>
    <dgm:cxn modelId="{540BE0AD-4255-4BFE-ABE2-93F2F59D1013}" type="presParOf" srcId="{9E6F242E-D881-4D46-B4D0-7070BD1779A5}" destId="{B44BF1AF-E37B-4E27-85F8-E21C5D4B7C8C}" srcOrd="2" destOrd="0" presId="urn:microsoft.com/office/officeart/2005/8/layout/process1"/>
    <dgm:cxn modelId="{FEB94F02-216F-41D6-A0DB-CF195526590F}" type="presParOf" srcId="{9E6F242E-D881-4D46-B4D0-7070BD1779A5}" destId="{DE9A173C-0938-4D95-A5DB-98516A129A76}" srcOrd="3" destOrd="0" presId="urn:microsoft.com/office/officeart/2005/8/layout/process1"/>
    <dgm:cxn modelId="{347BBC9C-444B-4DB7-B367-5725609C8F56}" type="presParOf" srcId="{DE9A173C-0938-4D95-A5DB-98516A129A76}" destId="{42375ACA-1A01-48BA-B2E0-2EB8CE5A2BF6}" srcOrd="0" destOrd="0" presId="urn:microsoft.com/office/officeart/2005/8/layout/process1"/>
    <dgm:cxn modelId="{E8B07B97-8D94-456B-B9A6-2D8958063CFC}" type="presParOf" srcId="{9E6F242E-D881-4D46-B4D0-7070BD1779A5}" destId="{079004CF-2D4E-48F9-9B68-5DF74D76717B}" srcOrd="4" destOrd="0" presId="urn:microsoft.com/office/officeart/2005/8/layout/process1"/>
  </dgm:cxnLst>
  <dgm:bg/>
  <dgm:whole>
    <a:ln>
      <a:noFill/>
    </a:ln>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25D8E664-2A23-4CE1-8410-AF865BA0D215}" type="doc">
      <dgm:prSet loTypeId="urn:microsoft.com/office/officeart/2005/8/layout/default" loCatId="list" qsTypeId="urn:microsoft.com/office/officeart/2005/8/quickstyle/simple1" qsCatId="simple" csTypeId="urn:microsoft.com/office/officeart/2005/8/colors/accent6_5" csCatId="accent6" phldr="1"/>
      <dgm:spPr/>
      <dgm:t>
        <a:bodyPr/>
        <a:lstStyle/>
        <a:p>
          <a:endParaRPr lang="en-GB"/>
        </a:p>
      </dgm:t>
    </dgm:pt>
    <dgm:pt modelId="{4E450743-B05D-4E79-814E-F62B134D7E21}">
      <dgm:prSet phldrT="[Text]" custT="1"/>
      <dgm:spPr>
        <a:solidFill>
          <a:schemeClr val="accent1">
            <a:lumMod val="60000"/>
            <a:lumOff val="40000"/>
            <a:alpha val="50000"/>
          </a:schemeClr>
        </a:solidFill>
        <a:ln>
          <a:solidFill>
            <a:schemeClr val="tx2"/>
          </a:solidFill>
        </a:ln>
      </dgm:spPr>
      <dgm:t>
        <a:bodyPr/>
        <a:lstStyle/>
        <a:p>
          <a:pPr algn="ctr" rtl="0">
            <a:buFont typeface="Symbol" panose="05050102010706020507" pitchFamily="18" charset="2"/>
            <a:buChar char=""/>
          </a:pPr>
          <a:r>
            <a:rPr lang="en-GB" sz="1300">
              <a:solidFill>
                <a:schemeClr val="tx1"/>
              </a:solidFill>
              <a:effectLst/>
              <a:latin typeface="Raleway"/>
              <a:cs typeface="Arial"/>
            </a:rPr>
            <a:t>Tower Hamlets continues to have one of the </a:t>
          </a:r>
          <a:r>
            <a:rPr lang="en-GB" sz="1300" b="1">
              <a:solidFill>
                <a:schemeClr val="tx1"/>
              </a:solidFill>
              <a:effectLst/>
              <a:latin typeface="Raleway"/>
              <a:cs typeface="Arial"/>
            </a:rPr>
            <a:t>fastest growing populations </a:t>
          </a:r>
          <a:r>
            <a:rPr lang="en-GB" sz="1300">
              <a:solidFill>
                <a:schemeClr val="tx1"/>
              </a:solidFill>
              <a:effectLst/>
              <a:latin typeface="Raleway"/>
              <a:cs typeface="Arial"/>
            </a:rPr>
            <a:t>nationally and now has an estimated population of 324,745.</a:t>
          </a:r>
          <a:endParaRPr lang="en-GB" sz="1300">
            <a:solidFill>
              <a:schemeClr val="tx1"/>
            </a:solidFill>
            <a:latin typeface="Raleway" panose="020B0503030101060003"/>
          </a:endParaRPr>
        </a:p>
      </dgm:t>
    </dgm:pt>
    <dgm:pt modelId="{FAF4F350-578C-4979-A8A9-1064207FFEC6}" type="parTrans" cxnId="{3D1CB340-B67A-4B44-BC25-4E1F4F42088D}">
      <dgm:prSet/>
      <dgm:spPr/>
      <dgm:t>
        <a:bodyPr/>
        <a:lstStyle/>
        <a:p>
          <a:pPr algn="ctr"/>
          <a:endParaRPr lang="en-GB"/>
        </a:p>
      </dgm:t>
    </dgm:pt>
    <dgm:pt modelId="{BD42AFA1-A1A0-488F-83F6-1386041D4C56}" type="sibTrans" cxnId="{3D1CB340-B67A-4B44-BC25-4E1F4F42088D}">
      <dgm:prSet/>
      <dgm:spPr/>
      <dgm:t>
        <a:bodyPr/>
        <a:lstStyle/>
        <a:p>
          <a:pPr algn="ctr"/>
          <a:endParaRPr lang="en-GB"/>
        </a:p>
      </dgm:t>
    </dgm:pt>
    <dgm:pt modelId="{6F6FD7B9-2F86-41BD-B552-EF013C42DDD8}">
      <dgm:prSet phldrT="[Text]" custT="1"/>
      <dgm:spPr>
        <a:solidFill>
          <a:schemeClr val="accent1">
            <a:lumMod val="60000"/>
            <a:lumOff val="40000"/>
            <a:alpha val="50000"/>
          </a:schemeClr>
        </a:solidFill>
        <a:ln>
          <a:solidFill>
            <a:schemeClr val="tx2"/>
          </a:solidFill>
        </a:ln>
      </dgm:spPr>
      <dgm:t>
        <a:bodyPr/>
        <a:lstStyle/>
        <a:p>
          <a:pPr algn="ctr" rtl="0">
            <a:buFont typeface="Symbol" panose="05050102010706020507" pitchFamily="18" charset="2"/>
            <a:buNone/>
          </a:pPr>
          <a:r>
            <a:rPr lang="en-GB" sz="1300">
              <a:solidFill>
                <a:schemeClr val="tx1"/>
              </a:solidFill>
              <a:effectLst/>
              <a:latin typeface="Raleway"/>
              <a:ea typeface="Arial" panose="020B0604020202020204" pitchFamily="34" charset="0"/>
              <a:cs typeface="Arial"/>
            </a:rPr>
            <a:t>The Median Age in Tower Hamlets was 31.6 – the </a:t>
          </a:r>
          <a:r>
            <a:rPr lang="en-GB" sz="1300" b="1">
              <a:solidFill>
                <a:schemeClr val="tx1"/>
              </a:solidFill>
              <a:effectLst/>
              <a:latin typeface="Raleway"/>
              <a:ea typeface="Arial" panose="020B0604020202020204" pitchFamily="34" charset="0"/>
              <a:cs typeface="Arial"/>
            </a:rPr>
            <a:t>youngest of any area in England and Wales</a:t>
          </a:r>
          <a:r>
            <a:rPr lang="en-GB" sz="1300">
              <a:solidFill>
                <a:schemeClr val="tx1"/>
              </a:solidFill>
              <a:effectLst/>
              <a:latin typeface="Raleway"/>
              <a:ea typeface="Arial" panose="020B0604020202020204" pitchFamily="34" charset="0"/>
              <a:cs typeface="Arial"/>
            </a:rPr>
            <a:t>.  The borough had the </a:t>
          </a:r>
          <a:r>
            <a:rPr lang="en-GB" sz="1300" b="1">
              <a:solidFill>
                <a:schemeClr val="tx1"/>
              </a:solidFill>
              <a:effectLst/>
              <a:latin typeface="Raleway"/>
              <a:ea typeface="Arial" panose="020B0604020202020204" pitchFamily="34" charset="0"/>
              <a:cs typeface="Arial"/>
            </a:rPr>
            <a:t>smallest proportion of older people aged 65</a:t>
          </a:r>
          <a:r>
            <a:rPr lang="en-GB" sz="1300" b="0">
              <a:solidFill>
                <a:schemeClr val="tx1"/>
              </a:solidFill>
              <a:effectLst/>
              <a:latin typeface="Raleway"/>
              <a:cs typeface="Arial"/>
            </a:rPr>
            <a:t>+.</a:t>
          </a:r>
          <a:r>
            <a:rPr lang="en-GB" sz="1300">
              <a:solidFill>
                <a:schemeClr val="tx1"/>
              </a:solidFill>
              <a:effectLst/>
              <a:latin typeface="Raleway"/>
              <a:cs typeface="Arial"/>
            </a:rPr>
            <a:t> </a:t>
          </a:r>
          <a:endParaRPr lang="en-GB" sz="1300">
            <a:solidFill>
              <a:schemeClr val="tx1"/>
            </a:solidFill>
            <a:latin typeface="Raleway" panose="020B0503030101060003"/>
          </a:endParaRPr>
        </a:p>
      </dgm:t>
    </dgm:pt>
    <dgm:pt modelId="{892817DC-B3AB-460A-BAD2-016A6A4BE2E1}" type="parTrans" cxnId="{FD2C5E48-2256-45B4-ABD2-16A62D573753}">
      <dgm:prSet/>
      <dgm:spPr/>
      <dgm:t>
        <a:bodyPr/>
        <a:lstStyle/>
        <a:p>
          <a:pPr algn="ctr"/>
          <a:endParaRPr lang="en-GB"/>
        </a:p>
      </dgm:t>
    </dgm:pt>
    <dgm:pt modelId="{F22E8326-10B0-4A2F-90A5-657933B975A5}" type="sibTrans" cxnId="{FD2C5E48-2256-45B4-ABD2-16A62D573753}">
      <dgm:prSet/>
      <dgm:spPr/>
      <dgm:t>
        <a:bodyPr/>
        <a:lstStyle/>
        <a:p>
          <a:pPr algn="ctr"/>
          <a:endParaRPr lang="en-GB"/>
        </a:p>
      </dgm:t>
    </dgm:pt>
    <dgm:pt modelId="{5051AE95-B1C4-4739-9096-F39F68217C25}">
      <dgm:prSet phldrT="[Text]" custT="1"/>
      <dgm:spPr>
        <a:solidFill>
          <a:schemeClr val="accent1">
            <a:lumMod val="60000"/>
            <a:lumOff val="40000"/>
            <a:alpha val="50000"/>
          </a:schemeClr>
        </a:solidFill>
        <a:ln>
          <a:solidFill>
            <a:schemeClr val="tx2"/>
          </a:solidFill>
        </a:ln>
      </dgm:spPr>
      <dgm:t>
        <a:bodyPr/>
        <a:lstStyle/>
        <a:p>
          <a:pPr algn="ctr" rtl="0">
            <a:buFont typeface="Symbol" panose="05050102010706020507" pitchFamily="18" charset="2"/>
            <a:buChar char=""/>
          </a:pPr>
          <a:r>
            <a:rPr lang="en-GB" sz="1300">
              <a:solidFill>
                <a:schemeClr val="tx1"/>
              </a:solidFill>
              <a:latin typeface="Raleway"/>
              <a:ea typeface="Calibri" panose="020F0502020204030204" pitchFamily="34" charset="0"/>
              <a:cs typeface="Arial"/>
            </a:rPr>
            <a:t>At 34.6%, Tower Hamlets has the </a:t>
          </a:r>
          <a:r>
            <a:rPr lang="en-GB" sz="1300" b="1">
              <a:solidFill>
                <a:schemeClr val="tx1"/>
              </a:solidFill>
              <a:latin typeface="Raleway"/>
              <a:ea typeface="Calibri" panose="020F0502020204030204" pitchFamily="34" charset="0"/>
              <a:cs typeface="Arial"/>
            </a:rPr>
            <a:t>largest Bangladeshi population in England and Wales </a:t>
          </a:r>
          <a:r>
            <a:rPr lang="en-GB" sz="1300">
              <a:solidFill>
                <a:schemeClr val="tx1"/>
              </a:solidFill>
              <a:latin typeface="Raleway"/>
              <a:ea typeface="Calibri" panose="020F0502020204030204" pitchFamily="34" charset="0"/>
              <a:cs typeface="Arial"/>
            </a:rPr>
            <a:t>and the </a:t>
          </a:r>
          <a:r>
            <a:rPr lang="en-GB" sz="1300" b="1">
              <a:solidFill>
                <a:schemeClr val="tx1"/>
              </a:solidFill>
              <a:latin typeface="Raleway"/>
              <a:ea typeface="Calibri" panose="020F0502020204030204" pitchFamily="34" charset="0"/>
              <a:cs typeface="Arial"/>
            </a:rPr>
            <a:t>largest Muslim population </a:t>
          </a:r>
          <a:r>
            <a:rPr lang="en-GB" sz="1300">
              <a:solidFill>
                <a:schemeClr val="tx1"/>
              </a:solidFill>
              <a:latin typeface="Raleway"/>
              <a:ea typeface="Calibri" panose="020F0502020204030204" pitchFamily="34" charset="0"/>
              <a:cs typeface="Arial"/>
            </a:rPr>
            <a:t>(39.9%) in England and Wales.  It had the fourth smallest White British population and the smallest Christian population in England</a:t>
          </a:r>
          <a:r>
            <a:rPr lang="en-GB" sz="1300">
              <a:solidFill>
                <a:schemeClr val="tx1"/>
              </a:solidFill>
              <a:latin typeface="Raleway" panose="020B0503030101060003"/>
              <a:cs typeface="Arial"/>
            </a:rPr>
            <a:t>. </a:t>
          </a:r>
        </a:p>
      </dgm:t>
    </dgm:pt>
    <dgm:pt modelId="{C5028B85-A111-4355-9A97-8C8F0DF7AAF9}" type="parTrans" cxnId="{18A66C2A-8606-4D96-9DDD-9735F1BA006F}">
      <dgm:prSet/>
      <dgm:spPr/>
      <dgm:t>
        <a:bodyPr/>
        <a:lstStyle/>
        <a:p>
          <a:pPr algn="ctr"/>
          <a:endParaRPr lang="en-GB"/>
        </a:p>
      </dgm:t>
    </dgm:pt>
    <dgm:pt modelId="{CB7A5E4A-11E9-4842-92DF-C8813CFEC7FE}" type="sibTrans" cxnId="{18A66C2A-8606-4D96-9DDD-9735F1BA006F}">
      <dgm:prSet/>
      <dgm:spPr/>
      <dgm:t>
        <a:bodyPr/>
        <a:lstStyle/>
        <a:p>
          <a:pPr algn="ctr"/>
          <a:endParaRPr lang="en-GB"/>
        </a:p>
      </dgm:t>
    </dgm:pt>
    <dgm:pt modelId="{705194FA-75EC-4C9D-BDC4-3CEA017AEEEB}">
      <dgm:prSet phldrT="[Text]" custT="1"/>
      <dgm:spPr>
        <a:solidFill>
          <a:schemeClr val="accent4">
            <a:lumMod val="20000"/>
            <a:lumOff val="80000"/>
          </a:schemeClr>
        </a:solidFill>
        <a:ln>
          <a:solidFill>
            <a:schemeClr val="tx1"/>
          </a:solidFill>
        </a:ln>
      </dgm:spPr>
      <dgm:t>
        <a:bodyPr/>
        <a:lstStyle/>
        <a:p>
          <a:pPr algn="ctr">
            <a:buFont typeface="Symbol" panose="05050102010706020507" pitchFamily="18" charset="2"/>
            <a:buChar char=""/>
          </a:pPr>
          <a:r>
            <a:rPr lang="en-US" sz="1300">
              <a:solidFill>
                <a:schemeClr val="tx1"/>
              </a:solidFill>
              <a:latin typeface="Raleway" panose="020B0503030101060003"/>
            </a:rPr>
            <a:t>In 2022, </a:t>
          </a:r>
          <a:r>
            <a:rPr lang="en-US" sz="1300" b="1">
              <a:solidFill>
                <a:schemeClr val="tx1"/>
              </a:solidFill>
              <a:latin typeface="Raleway" panose="020B0503030101060003"/>
            </a:rPr>
            <a:t>nearly 4,000 older </a:t>
          </a:r>
          <a:r>
            <a:rPr lang="en-US" sz="1300">
              <a:solidFill>
                <a:schemeClr val="tx1"/>
              </a:solidFill>
              <a:latin typeface="Raleway" panose="020B0503030101060003"/>
            </a:rPr>
            <a:t>and vulnerable residents received long and short-term care support from the council.</a:t>
          </a:r>
          <a:endParaRPr lang="en-GB" sz="1300">
            <a:solidFill>
              <a:schemeClr val="tx1"/>
            </a:solidFill>
            <a:latin typeface="Raleway" panose="020B0503030101060003"/>
          </a:endParaRPr>
        </a:p>
      </dgm:t>
    </dgm:pt>
    <dgm:pt modelId="{13AFBDE2-73A8-487B-9C11-763F81D10D5E}" type="parTrans" cxnId="{EA6B6C3F-9DE4-4D13-99AE-B85014A59EB1}">
      <dgm:prSet/>
      <dgm:spPr/>
      <dgm:t>
        <a:bodyPr/>
        <a:lstStyle/>
        <a:p>
          <a:pPr algn="ctr"/>
          <a:endParaRPr lang="en-GB"/>
        </a:p>
      </dgm:t>
    </dgm:pt>
    <dgm:pt modelId="{821CE797-CB09-47B7-B7AD-E583D52357AE}" type="sibTrans" cxnId="{EA6B6C3F-9DE4-4D13-99AE-B85014A59EB1}">
      <dgm:prSet/>
      <dgm:spPr/>
      <dgm:t>
        <a:bodyPr/>
        <a:lstStyle/>
        <a:p>
          <a:pPr algn="ctr"/>
          <a:endParaRPr lang="en-GB"/>
        </a:p>
      </dgm:t>
    </dgm:pt>
    <dgm:pt modelId="{2FC17777-5560-4600-BFC7-3C59B12F2BC7}">
      <dgm:prSet phldrT="[Text]" custT="1"/>
      <dgm:spPr>
        <a:solidFill>
          <a:schemeClr val="accent4">
            <a:lumMod val="20000"/>
            <a:lumOff val="80000"/>
          </a:schemeClr>
        </a:solidFill>
        <a:ln>
          <a:solidFill>
            <a:schemeClr val="tx1"/>
          </a:solidFill>
        </a:ln>
      </dgm:spPr>
      <dgm:t>
        <a:bodyPr/>
        <a:lstStyle/>
        <a:p>
          <a:pPr algn="ctr" rtl="0"/>
          <a:r>
            <a:rPr lang="en-US" sz="1300">
              <a:solidFill>
                <a:schemeClr val="tx1"/>
              </a:solidFill>
              <a:latin typeface="Raleway" panose="020B0503030101060003"/>
            </a:rPr>
            <a:t>The borough ranks as one of the </a:t>
          </a:r>
          <a:r>
            <a:rPr lang="en-US" sz="1300" b="1">
              <a:solidFill>
                <a:schemeClr val="tx1"/>
              </a:solidFill>
              <a:latin typeface="Raleway" panose="020B0503030101060003"/>
            </a:rPr>
            <a:t>highest in England </a:t>
          </a:r>
          <a:r>
            <a:rPr lang="en-US" sz="1300">
              <a:solidFill>
                <a:schemeClr val="tx1"/>
              </a:solidFill>
              <a:latin typeface="Raleway" panose="020B0503030101060003"/>
            </a:rPr>
            <a:t>for older people living in income deprived households, estimated to be approximately 44% of older people. </a:t>
          </a:r>
          <a:endParaRPr lang="en-GB" sz="1300">
            <a:solidFill>
              <a:schemeClr val="tx1"/>
            </a:solidFill>
            <a:latin typeface="Raleway" panose="020B0503030101060003"/>
          </a:endParaRPr>
        </a:p>
      </dgm:t>
    </dgm:pt>
    <dgm:pt modelId="{247586CF-9963-49A8-8708-7E77F0E38A87}" type="parTrans" cxnId="{D1AD0AFE-3220-4392-93F1-72A4EA2BF0CE}">
      <dgm:prSet/>
      <dgm:spPr/>
      <dgm:t>
        <a:bodyPr/>
        <a:lstStyle/>
        <a:p>
          <a:pPr algn="ctr"/>
          <a:endParaRPr lang="en-GB"/>
        </a:p>
      </dgm:t>
    </dgm:pt>
    <dgm:pt modelId="{C163A95D-CDFB-4773-9028-F3E7B5AB3930}" type="sibTrans" cxnId="{D1AD0AFE-3220-4392-93F1-72A4EA2BF0CE}">
      <dgm:prSet/>
      <dgm:spPr/>
      <dgm:t>
        <a:bodyPr/>
        <a:lstStyle/>
        <a:p>
          <a:pPr algn="ctr"/>
          <a:endParaRPr lang="en-GB"/>
        </a:p>
      </dgm:t>
    </dgm:pt>
    <dgm:pt modelId="{F92EC2EC-AFE7-4A0A-B3B7-6B514D08DFF4}">
      <dgm:prSet phldr="0" custT="1">
        <dgm:style>
          <a:lnRef idx="2">
            <a:schemeClr val="dk1"/>
          </a:lnRef>
          <a:fillRef idx="1">
            <a:schemeClr val="lt1"/>
          </a:fillRef>
          <a:effectRef idx="0">
            <a:schemeClr val="dk1"/>
          </a:effectRef>
          <a:fontRef idx="minor">
            <a:schemeClr val="dk1"/>
          </a:fontRef>
        </dgm:style>
      </dgm:prSet>
      <dgm:spPr>
        <a:solidFill>
          <a:schemeClr val="accent4">
            <a:lumMod val="20000"/>
            <a:lumOff val="80000"/>
          </a:schemeClr>
        </a:solidFill>
      </dgm:spPr>
      <dgm:t>
        <a:bodyPr/>
        <a:lstStyle/>
        <a:p>
          <a:r>
            <a:rPr lang="en-GB" sz="1300">
              <a:solidFill>
                <a:schemeClr val="tx1"/>
              </a:solidFill>
              <a:latin typeface="Raleway" panose="020B0503030101060003"/>
            </a:rPr>
            <a:t>Projecting Adult Needs and Service Information (PANSI) projections estimate that over 46,000 people aged between 18-64 will have a common mental disorder by 2024.</a:t>
          </a:r>
          <a:endParaRPr lang="en-GB" sz="1300">
            <a:latin typeface="Raleway" panose="020B0503030101060003"/>
          </a:endParaRPr>
        </a:p>
      </dgm:t>
    </dgm:pt>
    <dgm:pt modelId="{EEF79C88-B03C-4966-846B-45A36F5972C1}" type="parTrans" cxnId="{24CE35E5-B118-4A35-8033-06ED9C817C6B}">
      <dgm:prSet/>
      <dgm:spPr/>
      <dgm:t>
        <a:bodyPr/>
        <a:lstStyle/>
        <a:p>
          <a:endParaRPr lang="en-GB"/>
        </a:p>
      </dgm:t>
    </dgm:pt>
    <dgm:pt modelId="{B8038114-C4F0-495C-8AE6-DE6C8E6BA00D}" type="sibTrans" cxnId="{24CE35E5-B118-4A35-8033-06ED9C817C6B}">
      <dgm:prSet/>
      <dgm:spPr/>
      <dgm:t>
        <a:bodyPr/>
        <a:lstStyle/>
        <a:p>
          <a:endParaRPr lang="en-GB"/>
        </a:p>
      </dgm:t>
    </dgm:pt>
    <dgm:pt modelId="{723A54E2-B71A-4359-9A4B-903B3ED6E6A9}" type="pres">
      <dgm:prSet presAssocID="{25D8E664-2A23-4CE1-8410-AF865BA0D215}" presName="diagram" presStyleCnt="0">
        <dgm:presLayoutVars>
          <dgm:dir/>
          <dgm:resizeHandles val="exact"/>
        </dgm:presLayoutVars>
      </dgm:prSet>
      <dgm:spPr/>
    </dgm:pt>
    <dgm:pt modelId="{973EACED-ECC4-4C1D-A309-77ADD2B020E3}" type="pres">
      <dgm:prSet presAssocID="{4E450743-B05D-4E79-814E-F62B134D7E21}" presName="node" presStyleLbl="node1" presStyleIdx="0" presStyleCnt="6">
        <dgm:presLayoutVars>
          <dgm:bulletEnabled val="1"/>
        </dgm:presLayoutVars>
      </dgm:prSet>
      <dgm:spPr/>
    </dgm:pt>
    <dgm:pt modelId="{B2DFB526-CB7C-4C3F-AA3B-9CC74F7B02DF}" type="pres">
      <dgm:prSet presAssocID="{BD42AFA1-A1A0-488F-83F6-1386041D4C56}" presName="sibTrans" presStyleCnt="0"/>
      <dgm:spPr/>
    </dgm:pt>
    <dgm:pt modelId="{BC543BD6-033F-4845-B33D-96B3A654421E}" type="pres">
      <dgm:prSet presAssocID="{6F6FD7B9-2F86-41BD-B552-EF013C42DDD8}" presName="node" presStyleLbl="node1" presStyleIdx="1" presStyleCnt="6">
        <dgm:presLayoutVars>
          <dgm:bulletEnabled val="1"/>
        </dgm:presLayoutVars>
      </dgm:prSet>
      <dgm:spPr/>
    </dgm:pt>
    <dgm:pt modelId="{A2CC8FD2-4D50-4057-B4E5-48D1C7DE7BCD}" type="pres">
      <dgm:prSet presAssocID="{F22E8326-10B0-4A2F-90A5-657933B975A5}" presName="sibTrans" presStyleCnt="0"/>
      <dgm:spPr/>
    </dgm:pt>
    <dgm:pt modelId="{DA10A11B-A520-4B5A-A04F-92CA1D47F7AB}" type="pres">
      <dgm:prSet presAssocID="{5051AE95-B1C4-4739-9096-F39F68217C25}" presName="node" presStyleLbl="node1" presStyleIdx="2" presStyleCnt="6">
        <dgm:presLayoutVars>
          <dgm:bulletEnabled val="1"/>
        </dgm:presLayoutVars>
      </dgm:prSet>
      <dgm:spPr/>
    </dgm:pt>
    <dgm:pt modelId="{7F76B581-C7FA-4B15-B22D-3CD9C39E9568}" type="pres">
      <dgm:prSet presAssocID="{CB7A5E4A-11E9-4842-92DF-C8813CFEC7FE}" presName="sibTrans" presStyleCnt="0"/>
      <dgm:spPr/>
    </dgm:pt>
    <dgm:pt modelId="{0F8A0859-47D0-4BAD-AE53-EAF332091875}" type="pres">
      <dgm:prSet presAssocID="{705194FA-75EC-4C9D-BDC4-3CEA017AEEEB}" presName="node" presStyleLbl="node1" presStyleIdx="3" presStyleCnt="6">
        <dgm:presLayoutVars>
          <dgm:bulletEnabled val="1"/>
        </dgm:presLayoutVars>
      </dgm:prSet>
      <dgm:spPr/>
    </dgm:pt>
    <dgm:pt modelId="{D748870B-91E1-4CBF-8902-2CE98C1B8BDF}" type="pres">
      <dgm:prSet presAssocID="{821CE797-CB09-47B7-B7AD-E583D52357AE}" presName="sibTrans" presStyleCnt="0"/>
      <dgm:spPr/>
    </dgm:pt>
    <dgm:pt modelId="{FEFBE067-0B12-42CF-93BD-BFE231D68D2F}" type="pres">
      <dgm:prSet presAssocID="{2FC17777-5560-4600-BFC7-3C59B12F2BC7}" presName="node" presStyleLbl="node1" presStyleIdx="4" presStyleCnt="6">
        <dgm:presLayoutVars>
          <dgm:bulletEnabled val="1"/>
        </dgm:presLayoutVars>
      </dgm:prSet>
      <dgm:spPr/>
    </dgm:pt>
    <dgm:pt modelId="{FCBC846D-5503-4DE1-AF27-CC6BF7B89862}" type="pres">
      <dgm:prSet presAssocID="{C163A95D-CDFB-4773-9028-F3E7B5AB3930}" presName="sibTrans" presStyleCnt="0"/>
      <dgm:spPr/>
    </dgm:pt>
    <dgm:pt modelId="{6B4F1955-E1DD-45F3-A60A-00549D322E5B}" type="pres">
      <dgm:prSet presAssocID="{F92EC2EC-AFE7-4A0A-B3B7-6B514D08DFF4}" presName="node" presStyleLbl="node1" presStyleIdx="5" presStyleCnt="6">
        <dgm:presLayoutVars>
          <dgm:bulletEnabled val="1"/>
        </dgm:presLayoutVars>
      </dgm:prSet>
      <dgm:spPr/>
    </dgm:pt>
  </dgm:ptLst>
  <dgm:cxnLst>
    <dgm:cxn modelId="{0115292A-0A1E-4CCC-81BB-235B1F305F15}" type="presOf" srcId="{2FC17777-5560-4600-BFC7-3C59B12F2BC7}" destId="{FEFBE067-0B12-42CF-93BD-BFE231D68D2F}" srcOrd="0" destOrd="0" presId="urn:microsoft.com/office/officeart/2005/8/layout/default"/>
    <dgm:cxn modelId="{18A66C2A-8606-4D96-9DDD-9735F1BA006F}" srcId="{25D8E664-2A23-4CE1-8410-AF865BA0D215}" destId="{5051AE95-B1C4-4739-9096-F39F68217C25}" srcOrd="2" destOrd="0" parTransId="{C5028B85-A111-4355-9A97-8C8F0DF7AAF9}" sibTransId="{CB7A5E4A-11E9-4842-92DF-C8813CFEC7FE}"/>
    <dgm:cxn modelId="{EA6B6C3F-9DE4-4D13-99AE-B85014A59EB1}" srcId="{25D8E664-2A23-4CE1-8410-AF865BA0D215}" destId="{705194FA-75EC-4C9D-BDC4-3CEA017AEEEB}" srcOrd="3" destOrd="0" parTransId="{13AFBDE2-73A8-487B-9C11-763F81D10D5E}" sibTransId="{821CE797-CB09-47B7-B7AD-E583D52357AE}"/>
    <dgm:cxn modelId="{3D1CB340-B67A-4B44-BC25-4E1F4F42088D}" srcId="{25D8E664-2A23-4CE1-8410-AF865BA0D215}" destId="{4E450743-B05D-4E79-814E-F62B134D7E21}" srcOrd="0" destOrd="0" parTransId="{FAF4F350-578C-4979-A8A9-1064207FFEC6}" sibTransId="{BD42AFA1-A1A0-488F-83F6-1386041D4C56}"/>
    <dgm:cxn modelId="{FD2C5E48-2256-45B4-ABD2-16A62D573753}" srcId="{25D8E664-2A23-4CE1-8410-AF865BA0D215}" destId="{6F6FD7B9-2F86-41BD-B552-EF013C42DDD8}" srcOrd="1" destOrd="0" parTransId="{892817DC-B3AB-460A-BAD2-016A6A4BE2E1}" sibTransId="{F22E8326-10B0-4A2F-90A5-657933B975A5}"/>
    <dgm:cxn modelId="{27C78B52-447B-400C-9697-29277E3F37B4}" type="presOf" srcId="{705194FA-75EC-4C9D-BDC4-3CEA017AEEEB}" destId="{0F8A0859-47D0-4BAD-AE53-EAF332091875}" srcOrd="0" destOrd="0" presId="urn:microsoft.com/office/officeart/2005/8/layout/default"/>
    <dgm:cxn modelId="{261AC48B-A1B9-4E6E-8FDD-17903F344DAE}" type="presOf" srcId="{25D8E664-2A23-4CE1-8410-AF865BA0D215}" destId="{723A54E2-B71A-4359-9A4B-903B3ED6E6A9}" srcOrd="0" destOrd="0" presId="urn:microsoft.com/office/officeart/2005/8/layout/default"/>
    <dgm:cxn modelId="{1E2E3691-776A-4E0B-8E41-9C71E7017C2D}" type="presOf" srcId="{4E450743-B05D-4E79-814E-F62B134D7E21}" destId="{973EACED-ECC4-4C1D-A309-77ADD2B020E3}" srcOrd="0" destOrd="0" presId="urn:microsoft.com/office/officeart/2005/8/layout/default"/>
    <dgm:cxn modelId="{F74856C7-3535-42C8-8EA3-6CF883D927CB}" type="presOf" srcId="{5051AE95-B1C4-4739-9096-F39F68217C25}" destId="{DA10A11B-A520-4B5A-A04F-92CA1D47F7AB}" srcOrd="0" destOrd="0" presId="urn:microsoft.com/office/officeart/2005/8/layout/default"/>
    <dgm:cxn modelId="{C9AFBED7-DCE5-4B24-B851-05989A702B38}" type="presOf" srcId="{6F6FD7B9-2F86-41BD-B552-EF013C42DDD8}" destId="{BC543BD6-033F-4845-B33D-96B3A654421E}" srcOrd="0" destOrd="0" presId="urn:microsoft.com/office/officeart/2005/8/layout/default"/>
    <dgm:cxn modelId="{E855E0E2-A45D-47EF-AB1B-E7B17B1E66E6}" type="presOf" srcId="{F92EC2EC-AFE7-4A0A-B3B7-6B514D08DFF4}" destId="{6B4F1955-E1DD-45F3-A60A-00549D322E5B}" srcOrd="0" destOrd="0" presId="urn:microsoft.com/office/officeart/2005/8/layout/default"/>
    <dgm:cxn modelId="{24CE35E5-B118-4A35-8033-06ED9C817C6B}" srcId="{25D8E664-2A23-4CE1-8410-AF865BA0D215}" destId="{F92EC2EC-AFE7-4A0A-B3B7-6B514D08DFF4}" srcOrd="5" destOrd="0" parTransId="{EEF79C88-B03C-4966-846B-45A36F5972C1}" sibTransId="{B8038114-C4F0-495C-8AE6-DE6C8E6BA00D}"/>
    <dgm:cxn modelId="{D1AD0AFE-3220-4392-93F1-72A4EA2BF0CE}" srcId="{25D8E664-2A23-4CE1-8410-AF865BA0D215}" destId="{2FC17777-5560-4600-BFC7-3C59B12F2BC7}" srcOrd="4" destOrd="0" parTransId="{247586CF-9963-49A8-8708-7E77F0E38A87}" sibTransId="{C163A95D-CDFB-4773-9028-F3E7B5AB3930}"/>
    <dgm:cxn modelId="{51AE4B7E-B0E1-49B1-843A-3DF0A708AF22}" type="presParOf" srcId="{723A54E2-B71A-4359-9A4B-903B3ED6E6A9}" destId="{973EACED-ECC4-4C1D-A309-77ADD2B020E3}" srcOrd="0" destOrd="0" presId="urn:microsoft.com/office/officeart/2005/8/layout/default"/>
    <dgm:cxn modelId="{16F5C668-9C4E-46A7-99B9-8B504D104317}" type="presParOf" srcId="{723A54E2-B71A-4359-9A4B-903B3ED6E6A9}" destId="{B2DFB526-CB7C-4C3F-AA3B-9CC74F7B02DF}" srcOrd="1" destOrd="0" presId="urn:microsoft.com/office/officeart/2005/8/layout/default"/>
    <dgm:cxn modelId="{373870DC-E912-461B-B91D-269616B75B58}" type="presParOf" srcId="{723A54E2-B71A-4359-9A4B-903B3ED6E6A9}" destId="{BC543BD6-033F-4845-B33D-96B3A654421E}" srcOrd="2" destOrd="0" presId="urn:microsoft.com/office/officeart/2005/8/layout/default"/>
    <dgm:cxn modelId="{FA87A1FE-2BE8-42F5-A06A-F53C17989F98}" type="presParOf" srcId="{723A54E2-B71A-4359-9A4B-903B3ED6E6A9}" destId="{A2CC8FD2-4D50-4057-B4E5-48D1C7DE7BCD}" srcOrd="3" destOrd="0" presId="urn:microsoft.com/office/officeart/2005/8/layout/default"/>
    <dgm:cxn modelId="{9474C7E9-181A-491A-A3C0-A775C6BB9919}" type="presParOf" srcId="{723A54E2-B71A-4359-9A4B-903B3ED6E6A9}" destId="{DA10A11B-A520-4B5A-A04F-92CA1D47F7AB}" srcOrd="4" destOrd="0" presId="urn:microsoft.com/office/officeart/2005/8/layout/default"/>
    <dgm:cxn modelId="{D7E12B17-55B9-4576-9099-A66C86165210}" type="presParOf" srcId="{723A54E2-B71A-4359-9A4B-903B3ED6E6A9}" destId="{7F76B581-C7FA-4B15-B22D-3CD9C39E9568}" srcOrd="5" destOrd="0" presId="urn:microsoft.com/office/officeart/2005/8/layout/default"/>
    <dgm:cxn modelId="{923184BB-92F7-46C0-A342-2DE63B4CD6F1}" type="presParOf" srcId="{723A54E2-B71A-4359-9A4B-903B3ED6E6A9}" destId="{0F8A0859-47D0-4BAD-AE53-EAF332091875}" srcOrd="6" destOrd="0" presId="urn:microsoft.com/office/officeart/2005/8/layout/default"/>
    <dgm:cxn modelId="{E7B76A18-89C6-4492-ABF2-75BC65D64199}" type="presParOf" srcId="{723A54E2-B71A-4359-9A4B-903B3ED6E6A9}" destId="{D748870B-91E1-4CBF-8902-2CE98C1B8BDF}" srcOrd="7" destOrd="0" presId="urn:microsoft.com/office/officeart/2005/8/layout/default"/>
    <dgm:cxn modelId="{884D2B8A-72ED-43C5-8A62-42BD804D5183}" type="presParOf" srcId="{723A54E2-B71A-4359-9A4B-903B3ED6E6A9}" destId="{FEFBE067-0B12-42CF-93BD-BFE231D68D2F}" srcOrd="8" destOrd="0" presId="urn:microsoft.com/office/officeart/2005/8/layout/default"/>
    <dgm:cxn modelId="{602D37B0-39CD-478D-9209-A6B548E7CB56}" type="presParOf" srcId="{723A54E2-B71A-4359-9A4B-903B3ED6E6A9}" destId="{FCBC846D-5503-4DE1-AF27-CC6BF7B89862}" srcOrd="9" destOrd="0" presId="urn:microsoft.com/office/officeart/2005/8/layout/default"/>
    <dgm:cxn modelId="{8BCA1591-ED23-4498-8629-E481091E1AF3}" type="presParOf" srcId="{723A54E2-B71A-4359-9A4B-903B3ED6E6A9}" destId="{6B4F1955-E1DD-45F3-A60A-00549D322E5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770BC4-0C4F-4CAB-B409-29E77EB26B00}" type="doc">
      <dgm:prSet loTypeId="urn:microsoft.com/office/officeart/2005/8/layout/list1" loCatId="list" qsTypeId="urn:microsoft.com/office/officeart/2005/8/quickstyle/simple1" qsCatId="simple" csTypeId="urn:microsoft.com/office/officeart/2005/8/colors/accent6_1" csCatId="accent6" phldr="1"/>
      <dgm:spPr/>
      <dgm:t>
        <a:bodyPr/>
        <a:lstStyle/>
        <a:p>
          <a:endParaRPr lang="en-GB"/>
        </a:p>
      </dgm:t>
    </dgm:pt>
    <dgm:pt modelId="{4AF632C5-D7A2-4D53-84FA-707A40572615}">
      <dgm:prSet phldrT="[Text]" custT="1"/>
      <dgm:spPr/>
      <dgm:t>
        <a:bodyPr/>
        <a:lstStyle/>
        <a:p>
          <a:r>
            <a:rPr lang="en-GB" sz="1400" b="1">
              <a:latin typeface="Raleway" panose="020B0503030101060003"/>
            </a:rPr>
            <a:t>Local authority contribution: £74,900</a:t>
          </a:r>
          <a:endParaRPr lang="en-GB" sz="1400" b="1">
            <a:highlight>
              <a:srgbClr val="FFFF00"/>
            </a:highlight>
            <a:latin typeface="Raleway" panose="020B0503030101060003"/>
          </a:endParaRPr>
        </a:p>
      </dgm:t>
    </dgm:pt>
    <dgm:pt modelId="{25091DCD-34A0-49D7-998E-7097A15366FC}" type="parTrans" cxnId="{6369863F-D6F2-4999-A691-1DF66B6E9953}">
      <dgm:prSet/>
      <dgm:spPr/>
      <dgm:t>
        <a:bodyPr/>
        <a:lstStyle/>
        <a:p>
          <a:endParaRPr lang="en-GB"/>
        </a:p>
      </dgm:t>
    </dgm:pt>
    <dgm:pt modelId="{80B121E8-C690-4A61-86BC-E71581F84611}" type="sibTrans" cxnId="{6369863F-D6F2-4999-A691-1DF66B6E9953}">
      <dgm:prSet/>
      <dgm:spPr/>
      <dgm:t>
        <a:bodyPr/>
        <a:lstStyle/>
        <a:p>
          <a:endParaRPr lang="en-GB"/>
        </a:p>
      </dgm:t>
    </dgm:pt>
    <dgm:pt modelId="{91AC8287-38D3-4F45-ADC5-0044CAA18388}">
      <dgm:prSet phldrT="[Text]" custT="1"/>
      <dgm:spPr/>
      <dgm:t>
        <a:bodyPr/>
        <a:lstStyle/>
        <a:p>
          <a:r>
            <a:rPr lang="en-GB" sz="1400" b="1">
              <a:latin typeface="Raleway" panose="020B0503030101060003"/>
            </a:rPr>
            <a:t>Integrated Care Board: £50,000</a:t>
          </a:r>
          <a:endParaRPr lang="en-GB" sz="1400" b="1">
            <a:highlight>
              <a:srgbClr val="FFFF00"/>
            </a:highlight>
            <a:latin typeface="Raleway" panose="020B0503030101060003"/>
          </a:endParaRPr>
        </a:p>
      </dgm:t>
    </dgm:pt>
    <dgm:pt modelId="{7FEA805B-735B-4024-B850-EE4C3F7A2F52}" type="parTrans" cxnId="{A56FDF5D-F892-425A-A2AE-4873E8632CC1}">
      <dgm:prSet/>
      <dgm:spPr/>
      <dgm:t>
        <a:bodyPr/>
        <a:lstStyle/>
        <a:p>
          <a:endParaRPr lang="en-GB"/>
        </a:p>
      </dgm:t>
    </dgm:pt>
    <dgm:pt modelId="{444AC1C7-76B3-4912-B469-BD9B3DC5BF78}" type="sibTrans" cxnId="{A56FDF5D-F892-425A-A2AE-4873E8632CC1}">
      <dgm:prSet/>
      <dgm:spPr/>
      <dgm:t>
        <a:bodyPr/>
        <a:lstStyle/>
        <a:p>
          <a:endParaRPr lang="en-GB"/>
        </a:p>
      </dgm:t>
    </dgm:pt>
    <dgm:pt modelId="{6046104F-D39E-4DA2-84A1-CCA446CFC270}">
      <dgm:prSet phldrT="[Text]" custT="1"/>
      <dgm:spPr/>
      <dgm:t>
        <a:bodyPr/>
        <a:lstStyle/>
        <a:p>
          <a:r>
            <a:rPr lang="en-GB" sz="1400" b="1">
              <a:latin typeface="Raleway" panose="020B0503030101060003"/>
            </a:rPr>
            <a:t>East London NHS Foundation Trust: £14,900</a:t>
          </a:r>
          <a:endParaRPr lang="en-GB" sz="1400" b="1">
            <a:highlight>
              <a:srgbClr val="FFFF00"/>
            </a:highlight>
            <a:latin typeface="Raleway" panose="020B0503030101060003"/>
          </a:endParaRPr>
        </a:p>
      </dgm:t>
    </dgm:pt>
    <dgm:pt modelId="{8CE96DA1-BA2A-49D1-BA9A-4197DA0A6ED1}" type="parTrans" cxnId="{19502D83-638F-4AEF-A5CB-159A757AC9B2}">
      <dgm:prSet/>
      <dgm:spPr/>
      <dgm:t>
        <a:bodyPr/>
        <a:lstStyle/>
        <a:p>
          <a:endParaRPr lang="en-GB"/>
        </a:p>
      </dgm:t>
    </dgm:pt>
    <dgm:pt modelId="{F434F6F0-7CF6-4CC4-B7D2-6A15C99DD53E}" type="sibTrans" cxnId="{19502D83-638F-4AEF-A5CB-159A757AC9B2}">
      <dgm:prSet/>
      <dgm:spPr/>
      <dgm:t>
        <a:bodyPr/>
        <a:lstStyle/>
        <a:p>
          <a:endParaRPr lang="en-GB"/>
        </a:p>
      </dgm:t>
    </dgm:pt>
    <dgm:pt modelId="{61D94405-3416-4DF4-818A-4F43232F61D0}">
      <dgm:prSet phldrT="[Text]" custT="1"/>
      <dgm:spPr/>
      <dgm:t>
        <a:bodyPr/>
        <a:lstStyle/>
        <a:p>
          <a:r>
            <a:rPr lang="en-GB" sz="1400" b="1">
              <a:latin typeface="Raleway" panose="020B0503030101060003"/>
            </a:rPr>
            <a:t>Barts Health NHS Trust: £5,000</a:t>
          </a:r>
          <a:endParaRPr lang="en-GB" sz="1400" b="1">
            <a:highlight>
              <a:srgbClr val="FFFF00"/>
            </a:highlight>
            <a:latin typeface="Raleway" panose="020B0503030101060003"/>
          </a:endParaRPr>
        </a:p>
      </dgm:t>
    </dgm:pt>
    <dgm:pt modelId="{1D05F0EA-60B7-469F-81CE-8013FE675DAA}" type="parTrans" cxnId="{109BBFA2-4A5C-4C9A-B3C3-E8CCDF0F9700}">
      <dgm:prSet/>
      <dgm:spPr/>
      <dgm:t>
        <a:bodyPr/>
        <a:lstStyle/>
        <a:p>
          <a:endParaRPr lang="en-GB"/>
        </a:p>
      </dgm:t>
    </dgm:pt>
    <dgm:pt modelId="{5AD2A9E4-54A3-4DFA-A5AF-F40DD85470B2}" type="sibTrans" cxnId="{109BBFA2-4A5C-4C9A-B3C3-E8CCDF0F9700}">
      <dgm:prSet/>
      <dgm:spPr/>
      <dgm:t>
        <a:bodyPr/>
        <a:lstStyle/>
        <a:p>
          <a:endParaRPr lang="en-GB"/>
        </a:p>
      </dgm:t>
    </dgm:pt>
    <dgm:pt modelId="{A025CFBB-C453-4095-ABBB-6B07FA8FB4FF}">
      <dgm:prSet phldrT="[Text]" custT="1"/>
      <dgm:spPr/>
      <dgm:t>
        <a:bodyPr/>
        <a:lstStyle/>
        <a:p>
          <a:r>
            <a:rPr lang="en-GB" sz="1400" b="1">
              <a:latin typeface="Raleway" panose="020B0503030101060003"/>
            </a:rPr>
            <a:t>Metropolitan Police: £5,000</a:t>
          </a:r>
        </a:p>
      </dgm:t>
    </dgm:pt>
    <dgm:pt modelId="{5BDB3485-0A22-403E-833A-0BC4008ED27E}" type="parTrans" cxnId="{FCE59825-B24F-4774-BE77-221F4325C3AC}">
      <dgm:prSet/>
      <dgm:spPr/>
      <dgm:t>
        <a:bodyPr/>
        <a:lstStyle/>
        <a:p>
          <a:endParaRPr lang="en-GB"/>
        </a:p>
      </dgm:t>
    </dgm:pt>
    <dgm:pt modelId="{BFFCAB12-814F-40C5-8F70-870A6B204D08}" type="sibTrans" cxnId="{FCE59825-B24F-4774-BE77-221F4325C3AC}">
      <dgm:prSet/>
      <dgm:spPr/>
      <dgm:t>
        <a:bodyPr/>
        <a:lstStyle/>
        <a:p>
          <a:endParaRPr lang="en-GB"/>
        </a:p>
      </dgm:t>
    </dgm:pt>
    <dgm:pt modelId="{3B8C109F-82FE-44EB-A63F-5AD84D4C57F6}" type="pres">
      <dgm:prSet presAssocID="{5D770BC4-0C4F-4CAB-B409-29E77EB26B00}" presName="linear" presStyleCnt="0">
        <dgm:presLayoutVars>
          <dgm:dir/>
          <dgm:animLvl val="lvl"/>
          <dgm:resizeHandles val="exact"/>
        </dgm:presLayoutVars>
      </dgm:prSet>
      <dgm:spPr/>
    </dgm:pt>
    <dgm:pt modelId="{07F23120-FAAA-4404-877E-7415C9BF3A1F}" type="pres">
      <dgm:prSet presAssocID="{4AF632C5-D7A2-4D53-84FA-707A40572615}" presName="parentLin" presStyleCnt="0"/>
      <dgm:spPr/>
    </dgm:pt>
    <dgm:pt modelId="{5DA511AD-B030-4875-B59E-B42292524E25}" type="pres">
      <dgm:prSet presAssocID="{4AF632C5-D7A2-4D53-84FA-707A40572615}" presName="parentLeftMargin" presStyleLbl="node1" presStyleIdx="0" presStyleCnt="5"/>
      <dgm:spPr/>
    </dgm:pt>
    <dgm:pt modelId="{7511E7ED-B3B8-4939-B635-F81BABBAE215}" type="pres">
      <dgm:prSet presAssocID="{4AF632C5-D7A2-4D53-84FA-707A40572615}" presName="parentText" presStyleLbl="node1" presStyleIdx="0" presStyleCnt="5">
        <dgm:presLayoutVars>
          <dgm:chMax val="0"/>
          <dgm:bulletEnabled val="1"/>
        </dgm:presLayoutVars>
      </dgm:prSet>
      <dgm:spPr/>
    </dgm:pt>
    <dgm:pt modelId="{5DD46643-54A0-4DDD-B38B-E2DDDBB18225}" type="pres">
      <dgm:prSet presAssocID="{4AF632C5-D7A2-4D53-84FA-707A40572615}" presName="negativeSpace" presStyleCnt="0"/>
      <dgm:spPr/>
    </dgm:pt>
    <dgm:pt modelId="{91B548CD-BC22-4908-9100-2C438958AFDD}" type="pres">
      <dgm:prSet presAssocID="{4AF632C5-D7A2-4D53-84FA-707A40572615}" presName="childText" presStyleLbl="conFgAcc1" presStyleIdx="0" presStyleCnt="5" custLinFactNeighborX="1925" custLinFactNeighborY="-40548">
        <dgm:presLayoutVars>
          <dgm:bulletEnabled val="1"/>
        </dgm:presLayoutVars>
      </dgm:prSet>
      <dgm:spPr>
        <a:solidFill>
          <a:schemeClr val="accent6">
            <a:alpha val="90000"/>
          </a:schemeClr>
        </a:solidFill>
      </dgm:spPr>
    </dgm:pt>
    <dgm:pt modelId="{87F67295-7854-4C85-A30C-19CBB94AAC5A}" type="pres">
      <dgm:prSet presAssocID="{80B121E8-C690-4A61-86BC-E71581F84611}" presName="spaceBetweenRectangles" presStyleCnt="0"/>
      <dgm:spPr/>
    </dgm:pt>
    <dgm:pt modelId="{A23B4C41-C9E7-479C-B2AE-0EAE5CC32AF3}" type="pres">
      <dgm:prSet presAssocID="{91AC8287-38D3-4F45-ADC5-0044CAA18388}" presName="parentLin" presStyleCnt="0"/>
      <dgm:spPr/>
    </dgm:pt>
    <dgm:pt modelId="{4D1A044C-1AA9-4F1C-A7B7-33DA3012B380}" type="pres">
      <dgm:prSet presAssocID="{91AC8287-38D3-4F45-ADC5-0044CAA18388}" presName="parentLeftMargin" presStyleLbl="node1" presStyleIdx="0" presStyleCnt="5"/>
      <dgm:spPr/>
    </dgm:pt>
    <dgm:pt modelId="{14F83654-E404-4792-82F0-B4B326921B35}" type="pres">
      <dgm:prSet presAssocID="{91AC8287-38D3-4F45-ADC5-0044CAA18388}" presName="parentText" presStyleLbl="node1" presStyleIdx="1" presStyleCnt="5">
        <dgm:presLayoutVars>
          <dgm:chMax val="0"/>
          <dgm:bulletEnabled val="1"/>
        </dgm:presLayoutVars>
      </dgm:prSet>
      <dgm:spPr/>
    </dgm:pt>
    <dgm:pt modelId="{62F7CB4C-5A47-496E-98C2-0C21FFCE033B}" type="pres">
      <dgm:prSet presAssocID="{91AC8287-38D3-4F45-ADC5-0044CAA18388}" presName="negativeSpace" presStyleCnt="0"/>
      <dgm:spPr/>
    </dgm:pt>
    <dgm:pt modelId="{8ACB353D-0D77-4C70-8D7C-1C52F529F6C2}" type="pres">
      <dgm:prSet presAssocID="{91AC8287-38D3-4F45-ADC5-0044CAA18388}" presName="childText" presStyleLbl="conFgAcc1" presStyleIdx="1" presStyleCnt="5">
        <dgm:presLayoutVars>
          <dgm:bulletEnabled val="1"/>
        </dgm:presLayoutVars>
      </dgm:prSet>
      <dgm:spPr>
        <a:solidFill>
          <a:schemeClr val="accent6">
            <a:alpha val="90000"/>
          </a:schemeClr>
        </a:solidFill>
      </dgm:spPr>
    </dgm:pt>
    <dgm:pt modelId="{B574683B-1628-4539-B66B-D4380B4D8AC6}" type="pres">
      <dgm:prSet presAssocID="{444AC1C7-76B3-4912-B469-BD9B3DC5BF78}" presName="spaceBetweenRectangles" presStyleCnt="0"/>
      <dgm:spPr/>
    </dgm:pt>
    <dgm:pt modelId="{93C72B90-2F88-40A6-AC71-7E37C31A5EDA}" type="pres">
      <dgm:prSet presAssocID="{6046104F-D39E-4DA2-84A1-CCA446CFC270}" presName="parentLin" presStyleCnt="0"/>
      <dgm:spPr/>
    </dgm:pt>
    <dgm:pt modelId="{BEB55A39-99EB-4251-A687-BA99BBEEA0FF}" type="pres">
      <dgm:prSet presAssocID="{6046104F-D39E-4DA2-84A1-CCA446CFC270}" presName="parentLeftMargin" presStyleLbl="node1" presStyleIdx="1" presStyleCnt="5"/>
      <dgm:spPr/>
    </dgm:pt>
    <dgm:pt modelId="{A57BC0F6-7555-4FCC-9E6F-274B563FE05E}" type="pres">
      <dgm:prSet presAssocID="{6046104F-D39E-4DA2-84A1-CCA446CFC270}" presName="parentText" presStyleLbl="node1" presStyleIdx="2" presStyleCnt="5">
        <dgm:presLayoutVars>
          <dgm:chMax val="0"/>
          <dgm:bulletEnabled val="1"/>
        </dgm:presLayoutVars>
      </dgm:prSet>
      <dgm:spPr/>
    </dgm:pt>
    <dgm:pt modelId="{8F298A9E-B893-4656-AEA2-E3E615E34BF7}" type="pres">
      <dgm:prSet presAssocID="{6046104F-D39E-4DA2-84A1-CCA446CFC270}" presName="negativeSpace" presStyleCnt="0"/>
      <dgm:spPr/>
    </dgm:pt>
    <dgm:pt modelId="{0738EB32-C69F-4A3C-913D-2FF2A2EB12B6}" type="pres">
      <dgm:prSet presAssocID="{6046104F-D39E-4DA2-84A1-CCA446CFC270}" presName="childText" presStyleLbl="conFgAcc1" presStyleIdx="2" presStyleCnt="5">
        <dgm:presLayoutVars>
          <dgm:bulletEnabled val="1"/>
        </dgm:presLayoutVars>
      </dgm:prSet>
      <dgm:spPr>
        <a:solidFill>
          <a:schemeClr val="accent6">
            <a:alpha val="90000"/>
          </a:schemeClr>
        </a:solidFill>
      </dgm:spPr>
    </dgm:pt>
    <dgm:pt modelId="{DF274160-7FBA-4D48-800F-E9E5DEE40097}" type="pres">
      <dgm:prSet presAssocID="{F434F6F0-7CF6-4CC4-B7D2-6A15C99DD53E}" presName="spaceBetweenRectangles" presStyleCnt="0"/>
      <dgm:spPr/>
    </dgm:pt>
    <dgm:pt modelId="{13DDB817-B5DC-478C-B8B5-F39EBC671E49}" type="pres">
      <dgm:prSet presAssocID="{61D94405-3416-4DF4-818A-4F43232F61D0}" presName="parentLin" presStyleCnt="0"/>
      <dgm:spPr/>
    </dgm:pt>
    <dgm:pt modelId="{06B50854-B78A-4872-A08E-F0F8E66587BE}" type="pres">
      <dgm:prSet presAssocID="{61D94405-3416-4DF4-818A-4F43232F61D0}" presName="parentLeftMargin" presStyleLbl="node1" presStyleIdx="2" presStyleCnt="5"/>
      <dgm:spPr/>
    </dgm:pt>
    <dgm:pt modelId="{6E679892-CE7F-49B1-9D30-66F35C3E79C1}" type="pres">
      <dgm:prSet presAssocID="{61D94405-3416-4DF4-818A-4F43232F61D0}" presName="parentText" presStyleLbl="node1" presStyleIdx="3" presStyleCnt="5">
        <dgm:presLayoutVars>
          <dgm:chMax val="0"/>
          <dgm:bulletEnabled val="1"/>
        </dgm:presLayoutVars>
      </dgm:prSet>
      <dgm:spPr/>
    </dgm:pt>
    <dgm:pt modelId="{52E5C843-E2E0-4626-8A55-73F4A8BB5880}" type="pres">
      <dgm:prSet presAssocID="{61D94405-3416-4DF4-818A-4F43232F61D0}" presName="negativeSpace" presStyleCnt="0"/>
      <dgm:spPr/>
    </dgm:pt>
    <dgm:pt modelId="{31E6CAAE-EA78-4BF1-AD72-27B6568C5DA7}" type="pres">
      <dgm:prSet presAssocID="{61D94405-3416-4DF4-818A-4F43232F61D0}" presName="childText" presStyleLbl="conFgAcc1" presStyleIdx="3" presStyleCnt="5">
        <dgm:presLayoutVars>
          <dgm:bulletEnabled val="1"/>
        </dgm:presLayoutVars>
      </dgm:prSet>
      <dgm:spPr>
        <a:solidFill>
          <a:schemeClr val="accent6">
            <a:alpha val="90000"/>
          </a:schemeClr>
        </a:solidFill>
      </dgm:spPr>
    </dgm:pt>
    <dgm:pt modelId="{0E2DB837-AC1E-48C7-88A6-EADD95B4555D}" type="pres">
      <dgm:prSet presAssocID="{5AD2A9E4-54A3-4DFA-A5AF-F40DD85470B2}" presName="spaceBetweenRectangles" presStyleCnt="0"/>
      <dgm:spPr/>
    </dgm:pt>
    <dgm:pt modelId="{E088BA09-6E3D-40C5-93F5-6A803B4720D2}" type="pres">
      <dgm:prSet presAssocID="{A025CFBB-C453-4095-ABBB-6B07FA8FB4FF}" presName="parentLin" presStyleCnt="0"/>
      <dgm:spPr/>
    </dgm:pt>
    <dgm:pt modelId="{29AC216C-A913-4593-AB41-CF237EAFF134}" type="pres">
      <dgm:prSet presAssocID="{A025CFBB-C453-4095-ABBB-6B07FA8FB4FF}" presName="parentLeftMargin" presStyleLbl="node1" presStyleIdx="3" presStyleCnt="5"/>
      <dgm:spPr/>
    </dgm:pt>
    <dgm:pt modelId="{78CD62BE-41F4-46AF-A0F5-8CB47DA0591B}" type="pres">
      <dgm:prSet presAssocID="{A025CFBB-C453-4095-ABBB-6B07FA8FB4FF}" presName="parentText" presStyleLbl="node1" presStyleIdx="4" presStyleCnt="5">
        <dgm:presLayoutVars>
          <dgm:chMax val="0"/>
          <dgm:bulletEnabled val="1"/>
        </dgm:presLayoutVars>
      </dgm:prSet>
      <dgm:spPr/>
    </dgm:pt>
    <dgm:pt modelId="{5469CCE8-E588-416D-8E84-48D553D2FBD9}" type="pres">
      <dgm:prSet presAssocID="{A025CFBB-C453-4095-ABBB-6B07FA8FB4FF}" presName="negativeSpace" presStyleCnt="0"/>
      <dgm:spPr/>
    </dgm:pt>
    <dgm:pt modelId="{47F22040-6710-463B-8468-20D09BE12D0A}" type="pres">
      <dgm:prSet presAssocID="{A025CFBB-C453-4095-ABBB-6B07FA8FB4FF}" presName="childText" presStyleLbl="conFgAcc1" presStyleIdx="4" presStyleCnt="5">
        <dgm:presLayoutVars>
          <dgm:bulletEnabled val="1"/>
        </dgm:presLayoutVars>
      </dgm:prSet>
      <dgm:spPr>
        <a:solidFill>
          <a:schemeClr val="accent6">
            <a:alpha val="90000"/>
          </a:schemeClr>
        </a:solidFill>
      </dgm:spPr>
    </dgm:pt>
  </dgm:ptLst>
  <dgm:cxnLst>
    <dgm:cxn modelId="{0BB1FA13-CA5C-444F-935B-0A87E4754451}" type="presOf" srcId="{A025CFBB-C453-4095-ABBB-6B07FA8FB4FF}" destId="{78CD62BE-41F4-46AF-A0F5-8CB47DA0591B}" srcOrd="1" destOrd="0" presId="urn:microsoft.com/office/officeart/2005/8/layout/list1"/>
    <dgm:cxn modelId="{FA17F815-870D-4A3C-ABB1-54A4D51CDD19}" type="presOf" srcId="{A025CFBB-C453-4095-ABBB-6B07FA8FB4FF}" destId="{29AC216C-A913-4593-AB41-CF237EAFF134}" srcOrd="0" destOrd="0" presId="urn:microsoft.com/office/officeart/2005/8/layout/list1"/>
    <dgm:cxn modelId="{FCE59825-B24F-4774-BE77-221F4325C3AC}" srcId="{5D770BC4-0C4F-4CAB-B409-29E77EB26B00}" destId="{A025CFBB-C453-4095-ABBB-6B07FA8FB4FF}" srcOrd="4" destOrd="0" parTransId="{5BDB3485-0A22-403E-833A-0BC4008ED27E}" sibTransId="{BFFCAB12-814F-40C5-8F70-870A6B204D08}"/>
    <dgm:cxn modelId="{6369863F-D6F2-4999-A691-1DF66B6E9953}" srcId="{5D770BC4-0C4F-4CAB-B409-29E77EB26B00}" destId="{4AF632C5-D7A2-4D53-84FA-707A40572615}" srcOrd="0" destOrd="0" parTransId="{25091DCD-34A0-49D7-998E-7097A15366FC}" sibTransId="{80B121E8-C690-4A61-86BC-E71581F84611}"/>
    <dgm:cxn modelId="{A56FDF5D-F892-425A-A2AE-4873E8632CC1}" srcId="{5D770BC4-0C4F-4CAB-B409-29E77EB26B00}" destId="{91AC8287-38D3-4F45-ADC5-0044CAA18388}" srcOrd="1" destOrd="0" parTransId="{7FEA805B-735B-4024-B850-EE4C3F7A2F52}" sibTransId="{444AC1C7-76B3-4912-B469-BD9B3DC5BF78}"/>
    <dgm:cxn modelId="{F2645D60-531B-4818-B919-A34764801982}" type="presOf" srcId="{4AF632C5-D7A2-4D53-84FA-707A40572615}" destId="{5DA511AD-B030-4875-B59E-B42292524E25}" srcOrd="0" destOrd="0" presId="urn:microsoft.com/office/officeart/2005/8/layout/list1"/>
    <dgm:cxn modelId="{FBE18C4B-A593-407F-8DE1-E142DCC00D64}" type="presOf" srcId="{5D770BC4-0C4F-4CAB-B409-29E77EB26B00}" destId="{3B8C109F-82FE-44EB-A63F-5AD84D4C57F6}" srcOrd="0" destOrd="0" presId="urn:microsoft.com/office/officeart/2005/8/layout/list1"/>
    <dgm:cxn modelId="{02F74173-02C6-4186-8D7A-67BA18548C72}" type="presOf" srcId="{6046104F-D39E-4DA2-84A1-CCA446CFC270}" destId="{BEB55A39-99EB-4251-A687-BA99BBEEA0FF}" srcOrd="0" destOrd="0" presId="urn:microsoft.com/office/officeart/2005/8/layout/list1"/>
    <dgm:cxn modelId="{FD946A79-45B6-4EF3-9BC8-2F92768AB17F}" type="presOf" srcId="{4AF632C5-D7A2-4D53-84FA-707A40572615}" destId="{7511E7ED-B3B8-4939-B635-F81BABBAE215}" srcOrd="1" destOrd="0" presId="urn:microsoft.com/office/officeart/2005/8/layout/list1"/>
    <dgm:cxn modelId="{19502D83-638F-4AEF-A5CB-159A757AC9B2}" srcId="{5D770BC4-0C4F-4CAB-B409-29E77EB26B00}" destId="{6046104F-D39E-4DA2-84A1-CCA446CFC270}" srcOrd="2" destOrd="0" parTransId="{8CE96DA1-BA2A-49D1-BA9A-4197DA0A6ED1}" sibTransId="{F434F6F0-7CF6-4CC4-B7D2-6A15C99DD53E}"/>
    <dgm:cxn modelId="{109BBFA2-4A5C-4C9A-B3C3-E8CCDF0F9700}" srcId="{5D770BC4-0C4F-4CAB-B409-29E77EB26B00}" destId="{61D94405-3416-4DF4-818A-4F43232F61D0}" srcOrd="3" destOrd="0" parTransId="{1D05F0EA-60B7-469F-81CE-8013FE675DAA}" sibTransId="{5AD2A9E4-54A3-4DFA-A5AF-F40DD85470B2}"/>
    <dgm:cxn modelId="{8572D1B8-74E4-4E1A-BA28-620830951FA6}" type="presOf" srcId="{61D94405-3416-4DF4-818A-4F43232F61D0}" destId="{6E679892-CE7F-49B1-9D30-66F35C3E79C1}" srcOrd="1" destOrd="0" presId="urn:microsoft.com/office/officeart/2005/8/layout/list1"/>
    <dgm:cxn modelId="{32A0E0BB-A7CE-4539-A560-CA1FC956FDEE}" type="presOf" srcId="{91AC8287-38D3-4F45-ADC5-0044CAA18388}" destId="{4D1A044C-1AA9-4F1C-A7B7-33DA3012B380}" srcOrd="0" destOrd="0" presId="urn:microsoft.com/office/officeart/2005/8/layout/list1"/>
    <dgm:cxn modelId="{23B47ED5-6F76-4DD5-B822-7BD17AFA2D99}" type="presOf" srcId="{61D94405-3416-4DF4-818A-4F43232F61D0}" destId="{06B50854-B78A-4872-A08E-F0F8E66587BE}" srcOrd="0" destOrd="0" presId="urn:microsoft.com/office/officeart/2005/8/layout/list1"/>
    <dgm:cxn modelId="{29113BE0-9D29-4FE5-A784-3344167834AD}" type="presOf" srcId="{91AC8287-38D3-4F45-ADC5-0044CAA18388}" destId="{14F83654-E404-4792-82F0-B4B326921B35}" srcOrd="1" destOrd="0" presId="urn:microsoft.com/office/officeart/2005/8/layout/list1"/>
    <dgm:cxn modelId="{98DD1EF5-2E4D-4232-8F95-FA7A2C8CB134}" type="presOf" srcId="{6046104F-D39E-4DA2-84A1-CCA446CFC270}" destId="{A57BC0F6-7555-4FCC-9E6F-274B563FE05E}" srcOrd="1" destOrd="0" presId="urn:microsoft.com/office/officeart/2005/8/layout/list1"/>
    <dgm:cxn modelId="{BAB1DBA9-2B63-42C2-B878-E95532997AF2}" type="presParOf" srcId="{3B8C109F-82FE-44EB-A63F-5AD84D4C57F6}" destId="{07F23120-FAAA-4404-877E-7415C9BF3A1F}" srcOrd="0" destOrd="0" presId="urn:microsoft.com/office/officeart/2005/8/layout/list1"/>
    <dgm:cxn modelId="{4B7AD93B-7278-4875-9C03-51F2E309F553}" type="presParOf" srcId="{07F23120-FAAA-4404-877E-7415C9BF3A1F}" destId="{5DA511AD-B030-4875-B59E-B42292524E25}" srcOrd="0" destOrd="0" presId="urn:microsoft.com/office/officeart/2005/8/layout/list1"/>
    <dgm:cxn modelId="{EF377DDB-48AC-4120-9C79-69E5A3F305D3}" type="presParOf" srcId="{07F23120-FAAA-4404-877E-7415C9BF3A1F}" destId="{7511E7ED-B3B8-4939-B635-F81BABBAE215}" srcOrd="1" destOrd="0" presId="urn:microsoft.com/office/officeart/2005/8/layout/list1"/>
    <dgm:cxn modelId="{A185A168-6617-409A-B648-8D80DEA5D258}" type="presParOf" srcId="{3B8C109F-82FE-44EB-A63F-5AD84D4C57F6}" destId="{5DD46643-54A0-4DDD-B38B-E2DDDBB18225}" srcOrd="1" destOrd="0" presId="urn:microsoft.com/office/officeart/2005/8/layout/list1"/>
    <dgm:cxn modelId="{05E99218-DEB3-4645-83D6-4C8A7F4C3EA3}" type="presParOf" srcId="{3B8C109F-82FE-44EB-A63F-5AD84D4C57F6}" destId="{91B548CD-BC22-4908-9100-2C438958AFDD}" srcOrd="2" destOrd="0" presId="urn:microsoft.com/office/officeart/2005/8/layout/list1"/>
    <dgm:cxn modelId="{5ACD95BF-6B66-45D1-8497-8220D3BA4899}" type="presParOf" srcId="{3B8C109F-82FE-44EB-A63F-5AD84D4C57F6}" destId="{87F67295-7854-4C85-A30C-19CBB94AAC5A}" srcOrd="3" destOrd="0" presId="urn:microsoft.com/office/officeart/2005/8/layout/list1"/>
    <dgm:cxn modelId="{FAD8E857-C734-4E50-9508-74196F108138}" type="presParOf" srcId="{3B8C109F-82FE-44EB-A63F-5AD84D4C57F6}" destId="{A23B4C41-C9E7-479C-B2AE-0EAE5CC32AF3}" srcOrd="4" destOrd="0" presId="urn:microsoft.com/office/officeart/2005/8/layout/list1"/>
    <dgm:cxn modelId="{F3A50B37-756D-4214-9221-90EA42B9A541}" type="presParOf" srcId="{A23B4C41-C9E7-479C-B2AE-0EAE5CC32AF3}" destId="{4D1A044C-1AA9-4F1C-A7B7-33DA3012B380}" srcOrd="0" destOrd="0" presId="urn:microsoft.com/office/officeart/2005/8/layout/list1"/>
    <dgm:cxn modelId="{01FCC46C-EF08-4376-BACD-C389715BB48F}" type="presParOf" srcId="{A23B4C41-C9E7-479C-B2AE-0EAE5CC32AF3}" destId="{14F83654-E404-4792-82F0-B4B326921B35}" srcOrd="1" destOrd="0" presId="urn:microsoft.com/office/officeart/2005/8/layout/list1"/>
    <dgm:cxn modelId="{711208B5-459A-44B6-B7AD-1B6DDD5BCCC2}" type="presParOf" srcId="{3B8C109F-82FE-44EB-A63F-5AD84D4C57F6}" destId="{62F7CB4C-5A47-496E-98C2-0C21FFCE033B}" srcOrd="5" destOrd="0" presId="urn:microsoft.com/office/officeart/2005/8/layout/list1"/>
    <dgm:cxn modelId="{6A82EA33-C877-4D5F-9A70-3A1CCDAF27BC}" type="presParOf" srcId="{3B8C109F-82FE-44EB-A63F-5AD84D4C57F6}" destId="{8ACB353D-0D77-4C70-8D7C-1C52F529F6C2}" srcOrd="6" destOrd="0" presId="urn:microsoft.com/office/officeart/2005/8/layout/list1"/>
    <dgm:cxn modelId="{851E0DB1-B3F1-4AC8-9F45-0FB0DE8A8C04}" type="presParOf" srcId="{3B8C109F-82FE-44EB-A63F-5AD84D4C57F6}" destId="{B574683B-1628-4539-B66B-D4380B4D8AC6}" srcOrd="7" destOrd="0" presId="urn:microsoft.com/office/officeart/2005/8/layout/list1"/>
    <dgm:cxn modelId="{F38A337D-3047-4CB2-85C4-B2A3BDAA8996}" type="presParOf" srcId="{3B8C109F-82FE-44EB-A63F-5AD84D4C57F6}" destId="{93C72B90-2F88-40A6-AC71-7E37C31A5EDA}" srcOrd="8" destOrd="0" presId="urn:microsoft.com/office/officeart/2005/8/layout/list1"/>
    <dgm:cxn modelId="{31F7A5D9-D988-47EA-A21E-21FE934821DE}" type="presParOf" srcId="{93C72B90-2F88-40A6-AC71-7E37C31A5EDA}" destId="{BEB55A39-99EB-4251-A687-BA99BBEEA0FF}" srcOrd="0" destOrd="0" presId="urn:microsoft.com/office/officeart/2005/8/layout/list1"/>
    <dgm:cxn modelId="{FD0D03F9-AD92-4818-8AF8-F1FA7F52F536}" type="presParOf" srcId="{93C72B90-2F88-40A6-AC71-7E37C31A5EDA}" destId="{A57BC0F6-7555-4FCC-9E6F-274B563FE05E}" srcOrd="1" destOrd="0" presId="urn:microsoft.com/office/officeart/2005/8/layout/list1"/>
    <dgm:cxn modelId="{4F5ADB06-81C1-41F2-BA50-0F4EF3A077F5}" type="presParOf" srcId="{3B8C109F-82FE-44EB-A63F-5AD84D4C57F6}" destId="{8F298A9E-B893-4656-AEA2-E3E615E34BF7}" srcOrd="9" destOrd="0" presId="urn:microsoft.com/office/officeart/2005/8/layout/list1"/>
    <dgm:cxn modelId="{0781E10B-A371-4082-832F-4DF9B23506CE}" type="presParOf" srcId="{3B8C109F-82FE-44EB-A63F-5AD84D4C57F6}" destId="{0738EB32-C69F-4A3C-913D-2FF2A2EB12B6}" srcOrd="10" destOrd="0" presId="urn:microsoft.com/office/officeart/2005/8/layout/list1"/>
    <dgm:cxn modelId="{BDED8B29-185A-4AAA-8226-CA219D44AD7F}" type="presParOf" srcId="{3B8C109F-82FE-44EB-A63F-5AD84D4C57F6}" destId="{DF274160-7FBA-4D48-800F-E9E5DEE40097}" srcOrd="11" destOrd="0" presId="urn:microsoft.com/office/officeart/2005/8/layout/list1"/>
    <dgm:cxn modelId="{A29C1228-3E65-4C70-8724-6702373E1443}" type="presParOf" srcId="{3B8C109F-82FE-44EB-A63F-5AD84D4C57F6}" destId="{13DDB817-B5DC-478C-B8B5-F39EBC671E49}" srcOrd="12" destOrd="0" presId="urn:microsoft.com/office/officeart/2005/8/layout/list1"/>
    <dgm:cxn modelId="{75047704-2BBE-457F-B923-320B9FF6B637}" type="presParOf" srcId="{13DDB817-B5DC-478C-B8B5-F39EBC671E49}" destId="{06B50854-B78A-4872-A08E-F0F8E66587BE}" srcOrd="0" destOrd="0" presId="urn:microsoft.com/office/officeart/2005/8/layout/list1"/>
    <dgm:cxn modelId="{0547ACE5-F1B8-4860-AE97-0E1A20583EC8}" type="presParOf" srcId="{13DDB817-B5DC-478C-B8B5-F39EBC671E49}" destId="{6E679892-CE7F-49B1-9D30-66F35C3E79C1}" srcOrd="1" destOrd="0" presId="urn:microsoft.com/office/officeart/2005/8/layout/list1"/>
    <dgm:cxn modelId="{92EC2A66-0210-4596-ABE0-858955BB6714}" type="presParOf" srcId="{3B8C109F-82FE-44EB-A63F-5AD84D4C57F6}" destId="{52E5C843-E2E0-4626-8A55-73F4A8BB5880}" srcOrd="13" destOrd="0" presId="urn:microsoft.com/office/officeart/2005/8/layout/list1"/>
    <dgm:cxn modelId="{801ED804-43F2-4ED5-8776-B82E58B8C936}" type="presParOf" srcId="{3B8C109F-82FE-44EB-A63F-5AD84D4C57F6}" destId="{31E6CAAE-EA78-4BF1-AD72-27B6568C5DA7}" srcOrd="14" destOrd="0" presId="urn:microsoft.com/office/officeart/2005/8/layout/list1"/>
    <dgm:cxn modelId="{AA0298E1-F2CB-4116-AF59-C369D56A7EBC}" type="presParOf" srcId="{3B8C109F-82FE-44EB-A63F-5AD84D4C57F6}" destId="{0E2DB837-AC1E-48C7-88A6-EADD95B4555D}" srcOrd="15" destOrd="0" presId="urn:microsoft.com/office/officeart/2005/8/layout/list1"/>
    <dgm:cxn modelId="{AB8C2F37-1992-4E23-B0AA-98BC26396F30}" type="presParOf" srcId="{3B8C109F-82FE-44EB-A63F-5AD84D4C57F6}" destId="{E088BA09-6E3D-40C5-93F5-6A803B4720D2}" srcOrd="16" destOrd="0" presId="urn:microsoft.com/office/officeart/2005/8/layout/list1"/>
    <dgm:cxn modelId="{9FACA3A0-8135-41CD-8E95-F27B22D6C72D}" type="presParOf" srcId="{E088BA09-6E3D-40C5-93F5-6A803B4720D2}" destId="{29AC216C-A913-4593-AB41-CF237EAFF134}" srcOrd="0" destOrd="0" presId="urn:microsoft.com/office/officeart/2005/8/layout/list1"/>
    <dgm:cxn modelId="{36C150D5-6A59-474F-9352-DEF086514DDA}" type="presParOf" srcId="{E088BA09-6E3D-40C5-93F5-6A803B4720D2}" destId="{78CD62BE-41F4-46AF-A0F5-8CB47DA0591B}" srcOrd="1" destOrd="0" presId="urn:microsoft.com/office/officeart/2005/8/layout/list1"/>
    <dgm:cxn modelId="{7D540209-1FAF-4416-816F-C99138176A12}" type="presParOf" srcId="{3B8C109F-82FE-44EB-A63F-5AD84D4C57F6}" destId="{5469CCE8-E588-416D-8E84-48D553D2FBD9}" srcOrd="17" destOrd="0" presId="urn:microsoft.com/office/officeart/2005/8/layout/list1"/>
    <dgm:cxn modelId="{FB3A7B38-B6FC-4BF9-A80C-B56D2C3F26C2}" type="presParOf" srcId="{3B8C109F-82FE-44EB-A63F-5AD84D4C57F6}" destId="{47F22040-6710-463B-8468-20D09BE12D0A}"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471FFB9-0ADF-4258-B2BA-F6616D8E7897}" type="doc">
      <dgm:prSet loTypeId="urn:microsoft.com/office/officeart/2005/8/layout/cycle6" loCatId="cycle" qsTypeId="urn:microsoft.com/office/officeart/2005/8/quickstyle/simple2" qsCatId="simple" csTypeId="urn:microsoft.com/office/officeart/2005/8/colors/accent0_1" csCatId="mainScheme" phldr="1"/>
      <dgm:spPr/>
      <dgm:t>
        <a:bodyPr/>
        <a:lstStyle/>
        <a:p>
          <a:endParaRPr lang="en-GB"/>
        </a:p>
      </dgm:t>
    </dgm:pt>
    <dgm:pt modelId="{D2E0C71F-9CE1-46BD-8793-DC325011B3B5}">
      <dgm:prSet custT="1"/>
      <dgm:spPr/>
      <dgm:t>
        <a:bodyPr/>
        <a:lstStyle/>
        <a:p>
          <a:r>
            <a:rPr lang="en-GB" sz="1100" b="1" i="0" dirty="0">
              <a:latin typeface="Raleway" pitchFamily="2" charset="0"/>
            </a:rPr>
            <a:t>Safeguarding Adults Managers </a:t>
          </a:r>
        </a:p>
        <a:p>
          <a:r>
            <a:rPr lang="en-GB" sz="1100" b="0" i="1" dirty="0">
              <a:latin typeface="Raleway" pitchFamily="2" charset="0"/>
            </a:rPr>
            <a:t>(21 attendees</a:t>
          </a:r>
          <a:r>
            <a:rPr lang="en-GB" sz="1100" b="0" dirty="0">
              <a:latin typeface="Raleway" pitchFamily="2" charset="0"/>
            </a:rPr>
            <a:t>)</a:t>
          </a:r>
        </a:p>
      </dgm:t>
    </dgm:pt>
    <dgm:pt modelId="{61C61AA2-B0BF-4DD6-B296-B67549965A1A}" type="parTrans" cxnId="{233ACF8D-3468-4715-83E5-A68447A04583}">
      <dgm:prSet/>
      <dgm:spPr/>
      <dgm:t>
        <a:bodyPr/>
        <a:lstStyle/>
        <a:p>
          <a:endParaRPr lang="en-GB" sz="2400"/>
        </a:p>
      </dgm:t>
    </dgm:pt>
    <dgm:pt modelId="{DDC14AE9-C3E0-4625-B4D9-2C2F4E641156}" type="sibTrans" cxnId="{233ACF8D-3468-4715-83E5-A68447A04583}">
      <dgm:prSet custT="1"/>
      <dgm:spPr/>
      <dgm:t>
        <a:bodyPr/>
        <a:lstStyle/>
        <a:p>
          <a:endParaRPr lang="en-GB" sz="800"/>
        </a:p>
      </dgm:t>
    </dgm:pt>
    <dgm:pt modelId="{E064A3B4-68D7-4223-9960-12E0047E379E}">
      <dgm:prSet custT="1"/>
      <dgm:spPr/>
      <dgm:t>
        <a:bodyPr/>
        <a:lstStyle/>
        <a:p>
          <a:r>
            <a:rPr lang="en-GB" sz="1100" b="1">
              <a:latin typeface="Raleway" pitchFamily="2" charset="0"/>
            </a:rPr>
            <a:t>Enquiry Officer &amp; Managers Refresher</a:t>
          </a:r>
        </a:p>
        <a:p>
          <a:r>
            <a:rPr lang="en-GB" sz="1100" b="0">
              <a:latin typeface="Raleway" pitchFamily="2" charset="0"/>
            </a:rPr>
            <a:t>(39 attendees)</a:t>
          </a:r>
        </a:p>
      </dgm:t>
    </dgm:pt>
    <dgm:pt modelId="{6371F7CD-AD1E-48F3-B684-E03579742D97}" type="parTrans" cxnId="{6F0F87BF-0311-4E06-88FD-907DA2F153E6}">
      <dgm:prSet/>
      <dgm:spPr/>
      <dgm:t>
        <a:bodyPr/>
        <a:lstStyle/>
        <a:p>
          <a:endParaRPr lang="en-GB" sz="2400"/>
        </a:p>
      </dgm:t>
    </dgm:pt>
    <dgm:pt modelId="{74DB7ED3-5248-441E-9621-EB2C34D11225}" type="sibTrans" cxnId="{6F0F87BF-0311-4E06-88FD-907DA2F153E6}">
      <dgm:prSet custT="1"/>
      <dgm:spPr/>
      <dgm:t>
        <a:bodyPr/>
        <a:lstStyle/>
        <a:p>
          <a:endParaRPr lang="en-GB" sz="800"/>
        </a:p>
      </dgm:t>
    </dgm:pt>
    <dgm:pt modelId="{24CF1A1D-CA99-41F6-8EB5-1EF4A55AD6F8}">
      <dgm:prSet custT="1"/>
      <dgm:spPr/>
      <dgm:t>
        <a:bodyPr/>
        <a:lstStyle/>
        <a:p>
          <a:r>
            <a:rPr lang="en-GB" sz="1100" b="1">
              <a:latin typeface="Raleway" pitchFamily="2" charset="0"/>
            </a:rPr>
            <a:t>Safeguarding Adults Intermediate</a:t>
          </a:r>
        </a:p>
        <a:p>
          <a:r>
            <a:rPr lang="en-GB" sz="1100" b="0" i="1">
              <a:latin typeface="Raleway" pitchFamily="2" charset="0"/>
            </a:rPr>
            <a:t>(22 attendees)</a:t>
          </a:r>
        </a:p>
      </dgm:t>
    </dgm:pt>
    <dgm:pt modelId="{4235374B-255E-40F8-B898-BF038C88585A}" type="parTrans" cxnId="{5FA280E4-284B-499A-811D-4ACCA475F69C}">
      <dgm:prSet/>
      <dgm:spPr/>
      <dgm:t>
        <a:bodyPr/>
        <a:lstStyle/>
        <a:p>
          <a:endParaRPr lang="en-GB" sz="2400"/>
        </a:p>
      </dgm:t>
    </dgm:pt>
    <dgm:pt modelId="{67A6B9D9-C616-4E46-9714-224390929A02}" type="sibTrans" cxnId="{5FA280E4-284B-499A-811D-4ACCA475F69C}">
      <dgm:prSet custT="1"/>
      <dgm:spPr/>
      <dgm:t>
        <a:bodyPr/>
        <a:lstStyle/>
        <a:p>
          <a:endParaRPr lang="en-GB" sz="800"/>
        </a:p>
      </dgm:t>
    </dgm:pt>
    <dgm:pt modelId="{85C99E4D-8A99-45B9-BE01-27ADFB96A335}">
      <dgm:prSet custT="1"/>
      <dgm:spPr/>
      <dgm:t>
        <a:bodyPr/>
        <a:lstStyle/>
        <a:p>
          <a:r>
            <a:rPr lang="en-GB" sz="1100" b="1" dirty="0">
              <a:latin typeface="Raleway" pitchFamily="2" charset="0"/>
            </a:rPr>
            <a:t>Safeguarding Adults Basic Awareness </a:t>
          </a:r>
        </a:p>
        <a:p>
          <a:r>
            <a:rPr lang="en-GB" sz="1100" b="0" dirty="0">
              <a:latin typeface="Raleway" pitchFamily="2" charset="0"/>
            </a:rPr>
            <a:t>(51 attendees</a:t>
          </a:r>
          <a:r>
            <a:rPr lang="en-GB" sz="1050" b="0" dirty="0">
              <a:latin typeface="Raleway" pitchFamily="2" charset="0"/>
            </a:rPr>
            <a:t>)</a:t>
          </a:r>
        </a:p>
      </dgm:t>
    </dgm:pt>
    <dgm:pt modelId="{ED7B9CF1-7026-4F87-81EA-644BC24AEEE7}" type="parTrans" cxnId="{DB1A38E7-BDC5-41B9-98E9-3217A48B9DDF}">
      <dgm:prSet/>
      <dgm:spPr/>
      <dgm:t>
        <a:bodyPr/>
        <a:lstStyle/>
        <a:p>
          <a:endParaRPr lang="en-GB" sz="2400"/>
        </a:p>
      </dgm:t>
    </dgm:pt>
    <dgm:pt modelId="{7B7AD90D-D19A-4147-AEDA-2F11370285EE}" type="sibTrans" cxnId="{DB1A38E7-BDC5-41B9-98E9-3217A48B9DDF}">
      <dgm:prSet custT="1"/>
      <dgm:spPr/>
      <dgm:t>
        <a:bodyPr/>
        <a:lstStyle/>
        <a:p>
          <a:endParaRPr lang="en-GB" sz="800"/>
        </a:p>
      </dgm:t>
    </dgm:pt>
    <dgm:pt modelId="{38127C15-91CD-4909-BD86-B1B137F11A71}">
      <dgm:prSet custT="1"/>
      <dgm:spPr/>
      <dgm:t>
        <a:bodyPr/>
        <a:lstStyle/>
        <a:p>
          <a:pPr algn="ctr"/>
          <a:r>
            <a:rPr lang="en-GB" sz="1100" b="1">
              <a:latin typeface="Raleway" pitchFamily="2" charset="0"/>
            </a:rPr>
            <a:t>Enquiry Officer</a:t>
          </a:r>
        </a:p>
        <a:p>
          <a:pPr algn="ctr"/>
          <a:r>
            <a:rPr lang="en-GB" sz="1100" b="1">
              <a:latin typeface="Raleway" pitchFamily="2" charset="0"/>
            </a:rPr>
            <a:t> </a:t>
          </a:r>
          <a:r>
            <a:rPr lang="en-GB" sz="1100" b="0" i="1">
              <a:latin typeface="Raleway" pitchFamily="2" charset="0"/>
            </a:rPr>
            <a:t>(48 attendees)</a:t>
          </a:r>
        </a:p>
      </dgm:t>
    </dgm:pt>
    <dgm:pt modelId="{E890794C-A6A3-4DD2-BC6A-ABCC3C2F4FDF}" type="parTrans" cxnId="{D4A1479F-808D-4A1D-942E-48B0929D5976}">
      <dgm:prSet/>
      <dgm:spPr/>
      <dgm:t>
        <a:bodyPr/>
        <a:lstStyle/>
        <a:p>
          <a:endParaRPr lang="en-GB" sz="2400"/>
        </a:p>
      </dgm:t>
    </dgm:pt>
    <dgm:pt modelId="{6D2DEC3F-A86C-40AC-A41A-B706BFC47B83}" type="sibTrans" cxnId="{D4A1479F-808D-4A1D-942E-48B0929D5976}">
      <dgm:prSet custT="1"/>
      <dgm:spPr/>
      <dgm:t>
        <a:bodyPr/>
        <a:lstStyle/>
        <a:p>
          <a:endParaRPr lang="en-GB" sz="800"/>
        </a:p>
      </dgm:t>
    </dgm:pt>
    <dgm:pt modelId="{48B63DA8-5FB9-4754-AF67-FAE324D5F4F6}" type="pres">
      <dgm:prSet presAssocID="{C471FFB9-0ADF-4258-B2BA-F6616D8E7897}" presName="cycle" presStyleCnt="0">
        <dgm:presLayoutVars>
          <dgm:dir/>
          <dgm:resizeHandles val="exact"/>
        </dgm:presLayoutVars>
      </dgm:prSet>
      <dgm:spPr/>
    </dgm:pt>
    <dgm:pt modelId="{69CB11BE-9824-4D9E-8F25-014EC88DBFAC}" type="pres">
      <dgm:prSet presAssocID="{85C99E4D-8A99-45B9-BE01-27ADFB96A335}" presName="node" presStyleLbl="node1" presStyleIdx="0" presStyleCnt="5" custScaleX="131978" custScaleY="125458">
        <dgm:presLayoutVars>
          <dgm:bulletEnabled val="1"/>
        </dgm:presLayoutVars>
      </dgm:prSet>
      <dgm:spPr/>
    </dgm:pt>
    <dgm:pt modelId="{EB5C655F-B041-431B-8B41-242B99A10709}" type="pres">
      <dgm:prSet presAssocID="{85C99E4D-8A99-45B9-BE01-27ADFB96A335}" presName="spNode" presStyleCnt="0"/>
      <dgm:spPr/>
    </dgm:pt>
    <dgm:pt modelId="{79DF55D2-B9BD-4F87-B5EC-ABD7FDD51570}" type="pres">
      <dgm:prSet presAssocID="{7B7AD90D-D19A-4147-AEDA-2F11370285EE}" presName="sibTrans" presStyleLbl="sibTrans1D1" presStyleIdx="0" presStyleCnt="5"/>
      <dgm:spPr/>
    </dgm:pt>
    <dgm:pt modelId="{0757CBA2-0A92-4E63-AC71-45C07089D3EB}" type="pres">
      <dgm:prSet presAssocID="{38127C15-91CD-4909-BD86-B1B137F11A71}" presName="node" presStyleLbl="node1" presStyleIdx="1" presStyleCnt="5" custScaleX="121751" custScaleY="127443" custRadScaleRad="102703" custRadScaleInc="36077">
        <dgm:presLayoutVars>
          <dgm:bulletEnabled val="1"/>
        </dgm:presLayoutVars>
      </dgm:prSet>
      <dgm:spPr/>
    </dgm:pt>
    <dgm:pt modelId="{21D88434-3E77-4C9C-8A9F-C3B8BB5ED967}" type="pres">
      <dgm:prSet presAssocID="{38127C15-91CD-4909-BD86-B1B137F11A71}" presName="spNode" presStyleCnt="0"/>
      <dgm:spPr/>
    </dgm:pt>
    <dgm:pt modelId="{D622B7BF-33E5-4227-ACA0-0D1D874ED182}" type="pres">
      <dgm:prSet presAssocID="{6D2DEC3F-A86C-40AC-A41A-B706BFC47B83}" presName="sibTrans" presStyleLbl="sibTrans1D1" presStyleIdx="1" presStyleCnt="5"/>
      <dgm:spPr/>
    </dgm:pt>
    <dgm:pt modelId="{121BC355-B8E5-48C8-817A-26FF54CA2B74}" type="pres">
      <dgm:prSet presAssocID="{24CF1A1D-CA99-41F6-8EB5-1EF4A55AD6F8}" presName="node" presStyleLbl="node1" presStyleIdx="2" presStyleCnt="5" custScaleX="120115" custScaleY="129119">
        <dgm:presLayoutVars>
          <dgm:bulletEnabled val="1"/>
        </dgm:presLayoutVars>
      </dgm:prSet>
      <dgm:spPr/>
    </dgm:pt>
    <dgm:pt modelId="{139FBDB5-4C80-47FE-B7F0-127A3681A248}" type="pres">
      <dgm:prSet presAssocID="{24CF1A1D-CA99-41F6-8EB5-1EF4A55AD6F8}" presName="spNode" presStyleCnt="0"/>
      <dgm:spPr/>
    </dgm:pt>
    <dgm:pt modelId="{076ED729-FFA1-4F34-9AA5-BF6EC1078993}" type="pres">
      <dgm:prSet presAssocID="{67A6B9D9-C616-4E46-9714-224390929A02}" presName="sibTrans" presStyleLbl="sibTrans1D1" presStyleIdx="2" presStyleCnt="5"/>
      <dgm:spPr/>
    </dgm:pt>
    <dgm:pt modelId="{CD4134E2-46A0-4A6E-AE51-974CD8F308C8}" type="pres">
      <dgm:prSet presAssocID="{E064A3B4-68D7-4223-9960-12E0047E379E}" presName="node" presStyleLbl="node1" presStyleIdx="3" presStyleCnt="5" custScaleX="122816" custScaleY="127869">
        <dgm:presLayoutVars>
          <dgm:bulletEnabled val="1"/>
        </dgm:presLayoutVars>
      </dgm:prSet>
      <dgm:spPr/>
    </dgm:pt>
    <dgm:pt modelId="{E4FD85FC-100B-47BE-A5F3-6F191C9A685C}" type="pres">
      <dgm:prSet presAssocID="{E064A3B4-68D7-4223-9960-12E0047E379E}" presName="spNode" presStyleCnt="0"/>
      <dgm:spPr/>
    </dgm:pt>
    <dgm:pt modelId="{1F77CC8F-5C54-420B-B39E-33D6F154D2D2}" type="pres">
      <dgm:prSet presAssocID="{74DB7ED3-5248-441E-9621-EB2C34D11225}" presName="sibTrans" presStyleLbl="sibTrans1D1" presStyleIdx="3" presStyleCnt="5"/>
      <dgm:spPr/>
    </dgm:pt>
    <dgm:pt modelId="{092E2E9E-EBD7-436B-B55B-7D117257D750}" type="pres">
      <dgm:prSet presAssocID="{D2E0C71F-9CE1-46BD-8793-DC325011B3B5}" presName="node" presStyleLbl="node1" presStyleIdx="4" presStyleCnt="5" custScaleX="122660" custScaleY="127996" custRadScaleRad="104729" custRadScaleInc="-36837">
        <dgm:presLayoutVars>
          <dgm:bulletEnabled val="1"/>
        </dgm:presLayoutVars>
      </dgm:prSet>
      <dgm:spPr/>
    </dgm:pt>
    <dgm:pt modelId="{E92EDEA4-4975-4293-BED0-2AC912FCBB63}" type="pres">
      <dgm:prSet presAssocID="{D2E0C71F-9CE1-46BD-8793-DC325011B3B5}" presName="spNode" presStyleCnt="0"/>
      <dgm:spPr/>
    </dgm:pt>
    <dgm:pt modelId="{0A23B232-8A4C-4574-BBF7-CDDD059142F6}" type="pres">
      <dgm:prSet presAssocID="{DDC14AE9-C3E0-4625-B4D9-2C2F4E641156}" presName="sibTrans" presStyleLbl="sibTrans1D1" presStyleIdx="4" presStyleCnt="5"/>
      <dgm:spPr/>
    </dgm:pt>
  </dgm:ptLst>
  <dgm:cxnLst>
    <dgm:cxn modelId="{FDDC4201-B366-4294-B25A-397A2B238AE3}" type="presOf" srcId="{85C99E4D-8A99-45B9-BE01-27ADFB96A335}" destId="{69CB11BE-9824-4D9E-8F25-014EC88DBFAC}" srcOrd="0" destOrd="0" presId="urn:microsoft.com/office/officeart/2005/8/layout/cycle6"/>
    <dgm:cxn modelId="{16C46809-6944-46BF-BDDB-E3047D09C202}" type="presOf" srcId="{67A6B9D9-C616-4E46-9714-224390929A02}" destId="{076ED729-FFA1-4F34-9AA5-BF6EC1078993}" srcOrd="0" destOrd="0" presId="urn:microsoft.com/office/officeart/2005/8/layout/cycle6"/>
    <dgm:cxn modelId="{3542A014-14F7-438D-92D2-8F41B6C65A70}" type="presOf" srcId="{6D2DEC3F-A86C-40AC-A41A-B706BFC47B83}" destId="{D622B7BF-33E5-4227-ACA0-0D1D874ED182}" srcOrd="0" destOrd="0" presId="urn:microsoft.com/office/officeart/2005/8/layout/cycle6"/>
    <dgm:cxn modelId="{E29FD21A-A913-402C-AC2A-E76A00ADE6C8}" type="presOf" srcId="{C471FFB9-0ADF-4258-B2BA-F6616D8E7897}" destId="{48B63DA8-5FB9-4754-AF67-FAE324D5F4F6}" srcOrd="0" destOrd="0" presId="urn:microsoft.com/office/officeart/2005/8/layout/cycle6"/>
    <dgm:cxn modelId="{78B2CE27-3E84-4ACA-91DA-B85884CBB2BC}" type="presOf" srcId="{DDC14AE9-C3E0-4625-B4D9-2C2F4E641156}" destId="{0A23B232-8A4C-4574-BBF7-CDDD059142F6}" srcOrd="0" destOrd="0" presId="urn:microsoft.com/office/officeart/2005/8/layout/cycle6"/>
    <dgm:cxn modelId="{197CC838-2965-48B8-A567-66D0B3E481B7}" type="presOf" srcId="{E064A3B4-68D7-4223-9960-12E0047E379E}" destId="{CD4134E2-46A0-4A6E-AE51-974CD8F308C8}" srcOrd="0" destOrd="0" presId="urn:microsoft.com/office/officeart/2005/8/layout/cycle6"/>
    <dgm:cxn modelId="{4E59BB5D-7406-41CC-95A4-FDE6B60D84F9}" type="presOf" srcId="{24CF1A1D-CA99-41F6-8EB5-1EF4A55AD6F8}" destId="{121BC355-B8E5-48C8-817A-26FF54CA2B74}" srcOrd="0" destOrd="0" presId="urn:microsoft.com/office/officeart/2005/8/layout/cycle6"/>
    <dgm:cxn modelId="{4652C160-1B04-4CFC-B3FE-145DDBF1C414}" type="presOf" srcId="{74DB7ED3-5248-441E-9621-EB2C34D11225}" destId="{1F77CC8F-5C54-420B-B39E-33D6F154D2D2}" srcOrd="0" destOrd="0" presId="urn:microsoft.com/office/officeart/2005/8/layout/cycle6"/>
    <dgm:cxn modelId="{CC832065-6CA5-46E9-AC69-C3DECC45487B}" type="presOf" srcId="{7B7AD90D-D19A-4147-AEDA-2F11370285EE}" destId="{79DF55D2-B9BD-4F87-B5EC-ABD7FDD51570}" srcOrd="0" destOrd="0" presId="urn:microsoft.com/office/officeart/2005/8/layout/cycle6"/>
    <dgm:cxn modelId="{02166A79-10CA-4C9E-87BC-3E1F521946A7}" type="presOf" srcId="{D2E0C71F-9CE1-46BD-8793-DC325011B3B5}" destId="{092E2E9E-EBD7-436B-B55B-7D117257D750}" srcOrd="0" destOrd="0" presId="urn:microsoft.com/office/officeart/2005/8/layout/cycle6"/>
    <dgm:cxn modelId="{233ACF8D-3468-4715-83E5-A68447A04583}" srcId="{C471FFB9-0ADF-4258-B2BA-F6616D8E7897}" destId="{D2E0C71F-9CE1-46BD-8793-DC325011B3B5}" srcOrd="4" destOrd="0" parTransId="{61C61AA2-B0BF-4DD6-B296-B67549965A1A}" sibTransId="{DDC14AE9-C3E0-4625-B4D9-2C2F4E641156}"/>
    <dgm:cxn modelId="{73AA6E96-0D0B-4B2A-B341-453CDA5C809F}" type="presOf" srcId="{38127C15-91CD-4909-BD86-B1B137F11A71}" destId="{0757CBA2-0A92-4E63-AC71-45C07089D3EB}" srcOrd="0" destOrd="0" presId="urn:microsoft.com/office/officeart/2005/8/layout/cycle6"/>
    <dgm:cxn modelId="{D4A1479F-808D-4A1D-942E-48B0929D5976}" srcId="{C471FFB9-0ADF-4258-B2BA-F6616D8E7897}" destId="{38127C15-91CD-4909-BD86-B1B137F11A71}" srcOrd="1" destOrd="0" parTransId="{E890794C-A6A3-4DD2-BC6A-ABCC3C2F4FDF}" sibTransId="{6D2DEC3F-A86C-40AC-A41A-B706BFC47B83}"/>
    <dgm:cxn modelId="{6F0F87BF-0311-4E06-88FD-907DA2F153E6}" srcId="{C471FFB9-0ADF-4258-B2BA-F6616D8E7897}" destId="{E064A3B4-68D7-4223-9960-12E0047E379E}" srcOrd="3" destOrd="0" parTransId="{6371F7CD-AD1E-48F3-B684-E03579742D97}" sibTransId="{74DB7ED3-5248-441E-9621-EB2C34D11225}"/>
    <dgm:cxn modelId="{5FA280E4-284B-499A-811D-4ACCA475F69C}" srcId="{C471FFB9-0ADF-4258-B2BA-F6616D8E7897}" destId="{24CF1A1D-CA99-41F6-8EB5-1EF4A55AD6F8}" srcOrd="2" destOrd="0" parTransId="{4235374B-255E-40F8-B898-BF038C88585A}" sibTransId="{67A6B9D9-C616-4E46-9714-224390929A02}"/>
    <dgm:cxn modelId="{DB1A38E7-BDC5-41B9-98E9-3217A48B9DDF}" srcId="{C471FFB9-0ADF-4258-B2BA-F6616D8E7897}" destId="{85C99E4D-8A99-45B9-BE01-27ADFB96A335}" srcOrd="0" destOrd="0" parTransId="{ED7B9CF1-7026-4F87-81EA-644BC24AEEE7}" sibTransId="{7B7AD90D-D19A-4147-AEDA-2F11370285EE}"/>
    <dgm:cxn modelId="{4AC98EBA-FE4A-480E-B79F-972E1BCD9337}" type="presParOf" srcId="{48B63DA8-5FB9-4754-AF67-FAE324D5F4F6}" destId="{69CB11BE-9824-4D9E-8F25-014EC88DBFAC}" srcOrd="0" destOrd="0" presId="urn:microsoft.com/office/officeart/2005/8/layout/cycle6"/>
    <dgm:cxn modelId="{1F704E16-19B6-4809-88A0-00F56D01670D}" type="presParOf" srcId="{48B63DA8-5FB9-4754-AF67-FAE324D5F4F6}" destId="{EB5C655F-B041-431B-8B41-242B99A10709}" srcOrd="1" destOrd="0" presId="urn:microsoft.com/office/officeart/2005/8/layout/cycle6"/>
    <dgm:cxn modelId="{8F042A3B-7A16-475D-AAE2-0D3A3E51D930}" type="presParOf" srcId="{48B63DA8-5FB9-4754-AF67-FAE324D5F4F6}" destId="{79DF55D2-B9BD-4F87-B5EC-ABD7FDD51570}" srcOrd="2" destOrd="0" presId="urn:microsoft.com/office/officeart/2005/8/layout/cycle6"/>
    <dgm:cxn modelId="{2D5AB7A9-9848-4728-A779-B8AD891D6C37}" type="presParOf" srcId="{48B63DA8-5FB9-4754-AF67-FAE324D5F4F6}" destId="{0757CBA2-0A92-4E63-AC71-45C07089D3EB}" srcOrd="3" destOrd="0" presId="urn:microsoft.com/office/officeart/2005/8/layout/cycle6"/>
    <dgm:cxn modelId="{2BA50381-9302-4E3A-8D30-175408889451}" type="presParOf" srcId="{48B63DA8-5FB9-4754-AF67-FAE324D5F4F6}" destId="{21D88434-3E77-4C9C-8A9F-C3B8BB5ED967}" srcOrd="4" destOrd="0" presId="urn:microsoft.com/office/officeart/2005/8/layout/cycle6"/>
    <dgm:cxn modelId="{0741C60E-B518-4FFA-9368-287F98F886E5}" type="presParOf" srcId="{48B63DA8-5FB9-4754-AF67-FAE324D5F4F6}" destId="{D622B7BF-33E5-4227-ACA0-0D1D874ED182}" srcOrd="5" destOrd="0" presId="urn:microsoft.com/office/officeart/2005/8/layout/cycle6"/>
    <dgm:cxn modelId="{A5EE8E63-2626-421E-A41E-20BAB24DFDEC}" type="presParOf" srcId="{48B63DA8-5FB9-4754-AF67-FAE324D5F4F6}" destId="{121BC355-B8E5-48C8-817A-26FF54CA2B74}" srcOrd="6" destOrd="0" presId="urn:microsoft.com/office/officeart/2005/8/layout/cycle6"/>
    <dgm:cxn modelId="{DCB9C711-DEBD-4C2C-BE6A-DED6BC9658A2}" type="presParOf" srcId="{48B63DA8-5FB9-4754-AF67-FAE324D5F4F6}" destId="{139FBDB5-4C80-47FE-B7F0-127A3681A248}" srcOrd="7" destOrd="0" presId="urn:microsoft.com/office/officeart/2005/8/layout/cycle6"/>
    <dgm:cxn modelId="{C9B76C6D-D145-4C13-8014-6A893971F09A}" type="presParOf" srcId="{48B63DA8-5FB9-4754-AF67-FAE324D5F4F6}" destId="{076ED729-FFA1-4F34-9AA5-BF6EC1078993}" srcOrd="8" destOrd="0" presId="urn:microsoft.com/office/officeart/2005/8/layout/cycle6"/>
    <dgm:cxn modelId="{CF7614BD-B3A3-40AC-8E91-B0896FB54F4A}" type="presParOf" srcId="{48B63DA8-5FB9-4754-AF67-FAE324D5F4F6}" destId="{CD4134E2-46A0-4A6E-AE51-974CD8F308C8}" srcOrd="9" destOrd="0" presId="urn:microsoft.com/office/officeart/2005/8/layout/cycle6"/>
    <dgm:cxn modelId="{9DA68FB8-9B54-4B67-B31D-D6D6090DA997}" type="presParOf" srcId="{48B63DA8-5FB9-4754-AF67-FAE324D5F4F6}" destId="{E4FD85FC-100B-47BE-A5F3-6F191C9A685C}" srcOrd="10" destOrd="0" presId="urn:microsoft.com/office/officeart/2005/8/layout/cycle6"/>
    <dgm:cxn modelId="{B8D9AC82-3C0F-4B22-8C4F-4D012215AD45}" type="presParOf" srcId="{48B63DA8-5FB9-4754-AF67-FAE324D5F4F6}" destId="{1F77CC8F-5C54-420B-B39E-33D6F154D2D2}" srcOrd="11" destOrd="0" presId="urn:microsoft.com/office/officeart/2005/8/layout/cycle6"/>
    <dgm:cxn modelId="{1D168CA7-5139-4D97-9975-41F5FDD2E05C}" type="presParOf" srcId="{48B63DA8-5FB9-4754-AF67-FAE324D5F4F6}" destId="{092E2E9E-EBD7-436B-B55B-7D117257D750}" srcOrd="12" destOrd="0" presId="urn:microsoft.com/office/officeart/2005/8/layout/cycle6"/>
    <dgm:cxn modelId="{045FC4FD-DB00-462D-81E1-319B5D577F84}" type="presParOf" srcId="{48B63DA8-5FB9-4754-AF67-FAE324D5F4F6}" destId="{E92EDEA4-4975-4293-BED0-2AC912FCBB63}" srcOrd="13" destOrd="0" presId="urn:microsoft.com/office/officeart/2005/8/layout/cycle6"/>
    <dgm:cxn modelId="{630979E8-17F4-4066-AB23-C4986E2B9558}" type="presParOf" srcId="{48B63DA8-5FB9-4754-AF67-FAE324D5F4F6}" destId="{0A23B232-8A4C-4574-BBF7-CDDD059142F6}"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AF9727-ED23-4156-8898-0C406E01B2FA}" type="doc">
      <dgm:prSet loTypeId="urn:microsoft.com/office/officeart/2005/8/layout/rings+Icon" loCatId="relationship" qsTypeId="urn:microsoft.com/office/officeart/2005/8/quickstyle/simple1" qsCatId="simple" csTypeId="urn:microsoft.com/office/officeart/2005/8/colors/colorful1" csCatId="colorful" phldr="1"/>
      <dgm:spPr/>
      <dgm:t>
        <a:bodyPr/>
        <a:lstStyle/>
        <a:p>
          <a:endParaRPr lang="en-GB"/>
        </a:p>
      </dgm:t>
    </dgm:pt>
    <dgm:pt modelId="{E0EAA8D9-D8E8-42A3-A50D-BE5D967FE793}">
      <dgm:prSet custT="1"/>
      <dgm:spPr/>
      <dgm:t>
        <a:bodyPr/>
        <a:lstStyle/>
        <a:p>
          <a:r>
            <a:rPr lang="en-GB" sz="900" b="1">
              <a:latin typeface="Raleway" pitchFamily="2" charset="0"/>
            </a:rPr>
            <a:t>Equalities </a:t>
          </a:r>
        </a:p>
      </dgm:t>
    </dgm:pt>
    <dgm:pt modelId="{51BB52A9-E5FC-4179-B7C2-805784944B4B}" type="parTrans" cxnId="{03A5D114-F8C9-435B-85B4-E0CB8BE85D48}">
      <dgm:prSet/>
      <dgm:spPr/>
      <dgm:t>
        <a:bodyPr/>
        <a:lstStyle/>
        <a:p>
          <a:endParaRPr lang="en-GB" sz="900" b="1"/>
        </a:p>
      </dgm:t>
    </dgm:pt>
    <dgm:pt modelId="{17C6B986-55B1-44BA-861F-B874ED78BA8E}" type="sibTrans" cxnId="{03A5D114-F8C9-435B-85B4-E0CB8BE85D48}">
      <dgm:prSet/>
      <dgm:spPr/>
      <dgm:t>
        <a:bodyPr/>
        <a:lstStyle/>
        <a:p>
          <a:endParaRPr lang="en-GB" sz="900" b="1"/>
        </a:p>
      </dgm:t>
    </dgm:pt>
    <dgm:pt modelId="{8D275F7A-B424-4E00-9044-477977344B84}">
      <dgm:prSet custT="1"/>
      <dgm:spPr/>
      <dgm:t>
        <a:bodyPr/>
        <a:lstStyle/>
        <a:p>
          <a:r>
            <a:rPr lang="en-GB" sz="900" b="1">
              <a:latin typeface="Raleway" pitchFamily="2" charset="0"/>
            </a:rPr>
            <a:t>Prevention</a:t>
          </a:r>
        </a:p>
      </dgm:t>
    </dgm:pt>
    <dgm:pt modelId="{26FC0168-35A1-4B1E-9009-8724CFC329F8}" type="parTrans" cxnId="{D83029EE-4E28-418A-AAD5-69B2462CE354}">
      <dgm:prSet/>
      <dgm:spPr/>
      <dgm:t>
        <a:bodyPr/>
        <a:lstStyle/>
        <a:p>
          <a:endParaRPr lang="en-GB" sz="900" b="1"/>
        </a:p>
      </dgm:t>
    </dgm:pt>
    <dgm:pt modelId="{D6F9BAAC-C7CF-4F91-8281-4B2871355064}" type="sibTrans" cxnId="{D83029EE-4E28-418A-AAD5-69B2462CE354}">
      <dgm:prSet/>
      <dgm:spPr/>
      <dgm:t>
        <a:bodyPr/>
        <a:lstStyle/>
        <a:p>
          <a:endParaRPr lang="en-GB" sz="900" b="1"/>
        </a:p>
      </dgm:t>
    </dgm:pt>
    <dgm:pt modelId="{4B75276C-AB0C-4FF0-B91E-3494A765B998}">
      <dgm:prSet custT="1"/>
      <dgm:spPr/>
      <dgm:t>
        <a:bodyPr/>
        <a:lstStyle/>
        <a:p>
          <a:r>
            <a:rPr lang="en-GB" sz="900" b="1" dirty="0">
              <a:latin typeface="Raleway" pitchFamily="2" charset="0"/>
            </a:rPr>
            <a:t>Protection </a:t>
          </a:r>
        </a:p>
      </dgm:t>
    </dgm:pt>
    <dgm:pt modelId="{6D2D6939-0CCB-4937-8F2B-F3305CF2EF39}" type="parTrans" cxnId="{681C441D-2A76-4CB7-82BA-7872976F9748}">
      <dgm:prSet/>
      <dgm:spPr/>
      <dgm:t>
        <a:bodyPr/>
        <a:lstStyle/>
        <a:p>
          <a:endParaRPr lang="en-GB" sz="900" b="1"/>
        </a:p>
      </dgm:t>
    </dgm:pt>
    <dgm:pt modelId="{193C1984-513F-46A0-B235-C0AD51FFD204}" type="sibTrans" cxnId="{681C441D-2A76-4CB7-82BA-7872976F9748}">
      <dgm:prSet/>
      <dgm:spPr/>
      <dgm:t>
        <a:bodyPr/>
        <a:lstStyle/>
        <a:p>
          <a:endParaRPr lang="en-GB" sz="900" b="1"/>
        </a:p>
      </dgm:t>
    </dgm:pt>
    <dgm:pt modelId="{B85B7AEA-729E-471D-BD3B-26A5CAE151BB}">
      <dgm:prSet custT="1"/>
      <dgm:spPr/>
      <dgm:t>
        <a:bodyPr/>
        <a:lstStyle/>
        <a:p>
          <a:r>
            <a:rPr lang="en-GB" sz="850" b="1" dirty="0">
              <a:latin typeface="Raleway" pitchFamily="2" charset="0"/>
            </a:rPr>
            <a:t>Proportionate</a:t>
          </a:r>
        </a:p>
      </dgm:t>
    </dgm:pt>
    <dgm:pt modelId="{154729F1-267A-41F5-9053-B429AC43E0DB}" type="parTrans" cxnId="{3160B2BE-14E7-4067-9670-A067A1E5B3AF}">
      <dgm:prSet/>
      <dgm:spPr/>
      <dgm:t>
        <a:bodyPr/>
        <a:lstStyle/>
        <a:p>
          <a:endParaRPr lang="en-GB" sz="900" b="1"/>
        </a:p>
      </dgm:t>
    </dgm:pt>
    <dgm:pt modelId="{96EB8194-6AB4-4169-8534-7548F0E03A29}" type="sibTrans" cxnId="{3160B2BE-14E7-4067-9670-A067A1E5B3AF}">
      <dgm:prSet/>
      <dgm:spPr/>
      <dgm:t>
        <a:bodyPr/>
        <a:lstStyle/>
        <a:p>
          <a:endParaRPr lang="en-GB" sz="900" b="1"/>
        </a:p>
      </dgm:t>
    </dgm:pt>
    <dgm:pt modelId="{4C532F09-67B6-4C34-8950-7DD8E58724A9}">
      <dgm:prSet custT="1"/>
      <dgm:spPr/>
      <dgm:t>
        <a:bodyPr/>
        <a:lstStyle/>
        <a:p>
          <a:r>
            <a:rPr lang="en-GB" sz="900" b="1">
              <a:latin typeface="Raleway" pitchFamily="2" charset="0"/>
            </a:rPr>
            <a:t>Partnership</a:t>
          </a:r>
        </a:p>
      </dgm:t>
    </dgm:pt>
    <dgm:pt modelId="{8745CB14-D74A-4AD4-A003-E05ED5F25250}" type="parTrans" cxnId="{729D88FE-05D3-4BDD-A7FE-1D25752B0CED}">
      <dgm:prSet/>
      <dgm:spPr/>
      <dgm:t>
        <a:bodyPr/>
        <a:lstStyle/>
        <a:p>
          <a:endParaRPr lang="en-GB" sz="900" b="1"/>
        </a:p>
      </dgm:t>
    </dgm:pt>
    <dgm:pt modelId="{8D7DA4AD-83D4-49A6-AF38-F4C1829EF653}" type="sibTrans" cxnId="{729D88FE-05D3-4BDD-A7FE-1D25752B0CED}">
      <dgm:prSet/>
      <dgm:spPr/>
      <dgm:t>
        <a:bodyPr/>
        <a:lstStyle/>
        <a:p>
          <a:endParaRPr lang="en-GB" sz="900" b="1"/>
        </a:p>
      </dgm:t>
    </dgm:pt>
    <dgm:pt modelId="{1730FC59-6A97-4CD8-8821-1DA53F1BAB47}">
      <dgm:prSet custT="1"/>
      <dgm:spPr/>
      <dgm:t>
        <a:bodyPr/>
        <a:lstStyle/>
        <a:p>
          <a:r>
            <a:rPr lang="en-GB" sz="900" b="1" dirty="0">
              <a:latin typeface="Raleway" pitchFamily="2" charset="0"/>
            </a:rPr>
            <a:t>Accountable</a:t>
          </a:r>
        </a:p>
      </dgm:t>
    </dgm:pt>
    <dgm:pt modelId="{29D934D4-E3B4-45D6-A01E-26FCFF697F75}" type="parTrans" cxnId="{21E4F6F3-0C48-486F-BE1D-D2B2B63C92D8}">
      <dgm:prSet/>
      <dgm:spPr/>
      <dgm:t>
        <a:bodyPr/>
        <a:lstStyle/>
        <a:p>
          <a:endParaRPr lang="en-GB" sz="900" b="1"/>
        </a:p>
      </dgm:t>
    </dgm:pt>
    <dgm:pt modelId="{90C7C7DF-591A-4E67-9D0F-9927ECAEA4F5}" type="sibTrans" cxnId="{21E4F6F3-0C48-486F-BE1D-D2B2B63C92D8}">
      <dgm:prSet/>
      <dgm:spPr/>
      <dgm:t>
        <a:bodyPr/>
        <a:lstStyle/>
        <a:p>
          <a:endParaRPr lang="en-GB" sz="900" b="1"/>
        </a:p>
      </dgm:t>
    </dgm:pt>
    <dgm:pt modelId="{FCFC51A4-35BE-427F-AC29-3A64640BDBD1}" type="pres">
      <dgm:prSet presAssocID="{A8AF9727-ED23-4156-8898-0C406E01B2FA}" presName="Name0" presStyleCnt="0">
        <dgm:presLayoutVars>
          <dgm:chMax val="7"/>
          <dgm:dir/>
          <dgm:resizeHandles val="exact"/>
        </dgm:presLayoutVars>
      </dgm:prSet>
      <dgm:spPr/>
    </dgm:pt>
    <dgm:pt modelId="{8B2B451D-B93E-4DE0-95C4-07904A87F54A}" type="pres">
      <dgm:prSet presAssocID="{A8AF9727-ED23-4156-8898-0C406E01B2FA}" presName="ellipse1" presStyleLbl="vennNode1" presStyleIdx="0" presStyleCnt="6" custLinFactNeighborY="821">
        <dgm:presLayoutVars>
          <dgm:bulletEnabled val="1"/>
        </dgm:presLayoutVars>
      </dgm:prSet>
      <dgm:spPr/>
    </dgm:pt>
    <dgm:pt modelId="{055C0D45-60B5-416A-B132-F6C27A7D63B5}" type="pres">
      <dgm:prSet presAssocID="{A8AF9727-ED23-4156-8898-0C406E01B2FA}" presName="ellipse2" presStyleLbl="vennNode1" presStyleIdx="1" presStyleCnt="6">
        <dgm:presLayoutVars>
          <dgm:bulletEnabled val="1"/>
        </dgm:presLayoutVars>
      </dgm:prSet>
      <dgm:spPr/>
    </dgm:pt>
    <dgm:pt modelId="{1B6AD65B-D575-4D29-85FC-4F13AA5CF9A5}" type="pres">
      <dgm:prSet presAssocID="{A8AF9727-ED23-4156-8898-0C406E01B2FA}" presName="ellipse3" presStyleLbl="vennNode1" presStyleIdx="2" presStyleCnt="6">
        <dgm:presLayoutVars>
          <dgm:bulletEnabled val="1"/>
        </dgm:presLayoutVars>
      </dgm:prSet>
      <dgm:spPr/>
    </dgm:pt>
    <dgm:pt modelId="{90C7C9E2-DC95-45B1-BEAA-75CE2F59AB45}" type="pres">
      <dgm:prSet presAssocID="{A8AF9727-ED23-4156-8898-0C406E01B2FA}" presName="ellipse4" presStyleLbl="vennNode1" presStyleIdx="3" presStyleCnt="6">
        <dgm:presLayoutVars>
          <dgm:bulletEnabled val="1"/>
        </dgm:presLayoutVars>
      </dgm:prSet>
      <dgm:spPr/>
    </dgm:pt>
    <dgm:pt modelId="{474E970C-0098-47AB-B0D9-3AFDB3EEE2E0}" type="pres">
      <dgm:prSet presAssocID="{A8AF9727-ED23-4156-8898-0C406E01B2FA}" presName="ellipse5" presStyleLbl="vennNode1" presStyleIdx="4" presStyleCnt="6">
        <dgm:presLayoutVars>
          <dgm:bulletEnabled val="1"/>
        </dgm:presLayoutVars>
      </dgm:prSet>
      <dgm:spPr/>
    </dgm:pt>
    <dgm:pt modelId="{8203B44B-EAE5-4E31-A3DC-5BE013FA3E7D}" type="pres">
      <dgm:prSet presAssocID="{A8AF9727-ED23-4156-8898-0C406E01B2FA}" presName="ellipse6" presStyleLbl="vennNode1" presStyleIdx="5" presStyleCnt="6">
        <dgm:presLayoutVars>
          <dgm:bulletEnabled val="1"/>
        </dgm:presLayoutVars>
      </dgm:prSet>
      <dgm:spPr/>
    </dgm:pt>
  </dgm:ptLst>
  <dgm:cxnLst>
    <dgm:cxn modelId="{CEB65A02-C23F-4E0F-A0AC-B3D7D846DDD0}" type="presOf" srcId="{E0EAA8D9-D8E8-42A3-A50D-BE5D967FE793}" destId="{8B2B451D-B93E-4DE0-95C4-07904A87F54A}" srcOrd="0" destOrd="0" presId="urn:microsoft.com/office/officeart/2005/8/layout/rings+Icon"/>
    <dgm:cxn modelId="{AD101704-EFBD-4DF4-AA1B-72FE26985147}" type="presOf" srcId="{1730FC59-6A97-4CD8-8821-1DA53F1BAB47}" destId="{8203B44B-EAE5-4E31-A3DC-5BE013FA3E7D}" srcOrd="0" destOrd="0" presId="urn:microsoft.com/office/officeart/2005/8/layout/rings+Icon"/>
    <dgm:cxn modelId="{03A5D114-F8C9-435B-85B4-E0CB8BE85D48}" srcId="{A8AF9727-ED23-4156-8898-0C406E01B2FA}" destId="{E0EAA8D9-D8E8-42A3-A50D-BE5D967FE793}" srcOrd="0" destOrd="0" parTransId="{51BB52A9-E5FC-4179-B7C2-805784944B4B}" sibTransId="{17C6B986-55B1-44BA-861F-B874ED78BA8E}"/>
    <dgm:cxn modelId="{681C441D-2A76-4CB7-82BA-7872976F9748}" srcId="{A8AF9727-ED23-4156-8898-0C406E01B2FA}" destId="{4B75276C-AB0C-4FF0-B91E-3494A765B998}" srcOrd="2" destOrd="0" parTransId="{6D2D6939-0CCB-4937-8F2B-F3305CF2EF39}" sibTransId="{193C1984-513F-46A0-B235-C0AD51FFD204}"/>
    <dgm:cxn modelId="{7CB27A36-2BD7-44C2-B133-4E94A24D0BEC}" type="presOf" srcId="{4B75276C-AB0C-4FF0-B91E-3494A765B998}" destId="{1B6AD65B-D575-4D29-85FC-4F13AA5CF9A5}" srcOrd="0" destOrd="0" presId="urn:microsoft.com/office/officeart/2005/8/layout/rings+Icon"/>
    <dgm:cxn modelId="{972D2D90-9233-4229-AB18-66029CB044F2}" type="presOf" srcId="{A8AF9727-ED23-4156-8898-0C406E01B2FA}" destId="{FCFC51A4-35BE-427F-AC29-3A64640BDBD1}" srcOrd="0" destOrd="0" presId="urn:microsoft.com/office/officeart/2005/8/layout/rings+Icon"/>
    <dgm:cxn modelId="{3160B2BE-14E7-4067-9670-A067A1E5B3AF}" srcId="{A8AF9727-ED23-4156-8898-0C406E01B2FA}" destId="{B85B7AEA-729E-471D-BD3B-26A5CAE151BB}" srcOrd="3" destOrd="0" parTransId="{154729F1-267A-41F5-9053-B429AC43E0DB}" sibTransId="{96EB8194-6AB4-4169-8534-7548F0E03A29}"/>
    <dgm:cxn modelId="{4EA8ECCB-B65E-48FA-9E25-D887C7CE863A}" type="presOf" srcId="{4C532F09-67B6-4C34-8950-7DD8E58724A9}" destId="{474E970C-0098-47AB-B0D9-3AFDB3EEE2E0}" srcOrd="0" destOrd="0" presId="urn:microsoft.com/office/officeart/2005/8/layout/rings+Icon"/>
    <dgm:cxn modelId="{765C3ECD-6647-4DE4-B131-D2497E97900D}" type="presOf" srcId="{8D275F7A-B424-4E00-9044-477977344B84}" destId="{055C0D45-60B5-416A-B132-F6C27A7D63B5}" srcOrd="0" destOrd="0" presId="urn:microsoft.com/office/officeart/2005/8/layout/rings+Icon"/>
    <dgm:cxn modelId="{6429EDEB-12C9-4244-9C58-92B575932356}" type="presOf" srcId="{B85B7AEA-729E-471D-BD3B-26A5CAE151BB}" destId="{90C7C9E2-DC95-45B1-BEAA-75CE2F59AB45}" srcOrd="0" destOrd="0" presId="urn:microsoft.com/office/officeart/2005/8/layout/rings+Icon"/>
    <dgm:cxn modelId="{D83029EE-4E28-418A-AAD5-69B2462CE354}" srcId="{A8AF9727-ED23-4156-8898-0C406E01B2FA}" destId="{8D275F7A-B424-4E00-9044-477977344B84}" srcOrd="1" destOrd="0" parTransId="{26FC0168-35A1-4B1E-9009-8724CFC329F8}" sibTransId="{D6F9BAAC-C7CF-4F91-8281-4B2871355064}"/>
    <dgm:cxn modelId="{21E4F6F3-0C48-486F-BE1D-D2B2B63C92D8}" srcId="{A8AF9727-ED23-4156-8898-0C406E01B2FA}" destId="{1730FC59-6A97-4CD8-8821-1DA53F1BAB47}" srcOrd="5" destOrd="0" parTransId="{29D934D4-E3B4-45D6-A01E-26FCFF697F75}" sibTransId="{90C7C7DF-591A-4E67-9D0F-9927ECAEA4F5}"/>
    <dgm:cxn modelId="{729D88FE-05D3-4BDD-A7FE-1D25752B0CED}" srcId="{A8AF9727-ED23-4156-8898-0C406E01B2FA}" destId="{4C532F09-67B6-4C34-8950-7DD8E58724A9}" srcOrd="4" destOrd="0" parTransId="{8745CB14-D74A-4AD4-A003-E05ED5F25250}" sibTransId="{8D7DA4AD-83D4-49A6-AF38-F4C1829EF653}"/>
    <dgm:cxn modelId="{424F8492-483A-4249-AF4F-CA8F7042727F}" type="presParOf" srcId="{FCFC51A4-35BE-427F-AC29-3A64640BDBD1}" destId="{8B2B451D-B93E-4DE0-95C4-07904A87F54A}" srcOrd="0" destOrd="0" presId="urn:microsoft.com/office/officeart/2005/8/layout/rings+Icon"/>
    <dgm:cxn modelId="{3087BA89-D3F2-4D25-BFF0-1FB943823B11}" type="presParOf" srcId="{FCFC51A4-35BE-427F-AC29-3A64640BDBD1}" destId="{055C0D45-60B5-416A-B132-F6C27A7D63B5}" srcOrd="1" destOrd="0" presId="urn:microsoft.com/office/officeart/2005/8/layout/rings+Icon"/>
    <dgm:cxn modelId="{9C45AF6F-23AF-46F7-A364-B7351D0C225A}" type="presParOf" srcId="{FCFC51A4-35BE-427F-AC29-3A64640BDBD1}" destId="{1B6AD65B-D575-4D29-85FC-4F13AA5CF9A5}" srcOrd="2" destOrd="0" presId="urn:microsoft.com/office/officeart/2005/8/layout/rings+Icon"/>
    <dgm:cxn modelId="{FB8FEA4F-5EF4-400D-AF3C-9E260C483F29}" type="presParOf" srcId="{FCFC51A4-35BE-427F-AC29-3A64640BDBD1}" destId="{90C7C9E2-DC95-45B1-BEAA-75CE2F59AB45}" srcOrd="3" destOrd="0" presId="urn:microsoft.com/office/officeart/2005/8/layout/rings+Icon"/>
    <dgm:cxn modelId="{09E0B5B9-EFAC-491F-B648-819500A79350}" type="presParOf" srcId="{FCFC51A4-35BE-427F-AC29-3A64640BDBD1}" destId="{474E970C-0098-47AB-B0D9-3AFDB3EEE2E0}" srcOrd="4" destOrd="0" presId="urn:microsoft.com/office/officeart/2005/8/layout/rings+Icon"/>
    <dgm:cxn modelId="{3403F161-E6B2-492D-9727-6A07E4FE9FFB}" type="presParOf" srcId="{FCFC51A4-35BE-427F-AC29-3A64640BDBD1}" destId="{8203B44B-EAE5-4E31-A3DC-5BE013FA3E7D}" srcOrd="5"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6C6598-3B1F-4BC9-8512-F5B94469A931}" type="doc">
      <dgm:prSet loTypeId="urn:diagrams.loki3.com/BracketList" loCatId="list" qsTypeId="urn:microsoft.com/office/officeart/2005/8/quickstyle/simple4" qsCatId="simple" csTypeId="urn:microsoft.com/office/officeart/2005/8/colors/accent5_1" csCatId="accent5" phldr="1"/>
      <dgm:spPr/>
      <dgm:t>
        <a:bodyPr/>
        <a:lstStyle/>
        <a:p>
          <a:endParaRPr lang="en-GB"/>
        </a:p>
      </dgm:t>
    </dgm:pt>
    <dgm:pt modelId="{C5FF0971-D621-42E2-8017-F3894AD7F677}">
      <dgm:prSet custT="1">
        <dgm:style>
          <a:lnRef idx="2">
            <a:schemeClr val="dk1"/>
          </a:lnRef>
          <a:fillRef idx="1">
            <a:schemeClr val="lt1"/>
          </a:fillRef>
          <a:effectRef idx="0">
            <a:schemeClr val="dk1"/>
          </a:effectRef>
          <a:fontRef idx="minor">
            <a:schemeClr val="dk1"/>
          </a:fontRef>
        </dgm:style>
      </dgm:prSet>
      <dgm:spPr/>
      <dgm:t>
        <a:bodyPr/>
        <a:lstStyle/>
        <a:p>
          <a:r>
            <a:rPr lang="en-GB" sz="2000" b="1" i="1" dirty="0">
              <a:latin typeface="Raleway" pitchFamily="2" charset="0"/>
            </a:rPr>
            <a:t>Learnings and recommendations to inform and include:</a:t>
          </a: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2B15A260-A7E5-415B-85DF-274A7F46DECD}" type="parTrans" cxnId="{BAE43824-25B9-4441-B982-BB1854A1FC88}">
      <dgm:prSet/>
      <dgm:spPr/>
      <dgm:t>
        <a:bodyPr/>
        <a:lstStyle/>
        <a:p>
          <a:endParaRPr lang="en-GB"/>
        </a:p>
      </dgm:t>
    </dgm:pt>
    <dgm:pt modelId="{1673CE54-660B-4C57-A512-51168F9A8BA7}" type="sibTrans" cxnId="{BAE43824-25B9-4441-B982-BB1854A1FC88}">
      <dgm:prSet/>
      <dgm:spPr/>
      <dgm:t>
        <a:bodyPr/>
        <a:lstStyle/>
        <a:p>
          <a:endParaRPr lang="en-GB"/>
        </a:p>
      </dgm:t>
    </dgm:pt>
    <dgm:pt modelId="{5535CBC3-5349-4CFE-ADC1-AD4D1956DA0D}">
      <dgm:prSet custT="1"/>
      <dgm:spPr>
        <a:solidFill>
          <a:schemeClr val="bg2">
            <a:alpha val="90000"/>
          </a:schemeClr>
        </a:solidFill>
      </dgm:spPr>
      <dgm:t>
        <a:bodyPr/>
        <a:lstStyle/>
        <a:p>
          <a:r>
            <a:rPr lang="en-GB" sz="1200" dirty="0">
              <a:latin typeface="Raleway" pitchFamily="2" charset="0"/>
            </a:rPr>
            <a:t>Strengthening our </a:t>
          </a:r>
          <a:r>
            <a:rPr lang="en-GB" sz="1200" b="1" dirty="0">
              <a:latin typeface="Raleway" pitchFamily="2" charset="0"/>
            </a:rPr>
            <a:t>MCA</a:t>
          </a:r>
          <a:r>
            <a:rPr lang="en-GB" sz="1200" dirty="0">
              <a:latin typeface="Raleway" pitchFamily="2" charset="0"/>
            </a:rPr>
            <a:t> understanding and application</a:t>
          </a: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64C845E5-ACD0-4E39-A09C-A9A515F8B4C0}" type="parTrans" cxnId="{30170FCB-4D36-4489-8190-A6258D914270}">
      <dgm:prSet/>
      <dgm:spPr/>
      <dgm:t>
        <a:bodyPr/>
        <a:lstStyle/>
        <a:p>
          <a:endParaRPr lang="en-GB"/>
        </a:p>
      </dgm:t>
    </dgm:pt>
    <dgm:pt modelId="{CE415FFC-DB27-4E4B-9CBC-77F2462DFA93}" type="sibTrans" cxnId="{30170FCB-4D36-4489-8190-A6258D914270}">
      <dgm:prSet/>
      <dgm:spPr/>
      <dgm:t>
        <a:bodyPr/>
        <a:lstStyle/>
        <a:p>
          <a:endParaRPr lang="en-GB"/>
        </a:p>
      </dgm:t>
    </dgm:pt>
    <dgm:pt modelId="{DDBF4D7D-75E0-46B9-AFB9-4E5E153167C4}">
      <dgm:prSet custT="1"/>
      <dgm:spPr>
        <a:solidFill>
          <a:schemeClr val="bg2">
            <a:alpha val="90000"/>
          </a:schemeClr>
        </a:solidFill>
      </dgm:spPr>
      <dgm:t>
        <a:bodyPr/>
        <a:lstStyle/>
        <a:p>
          <a:r>
            <a:rPr lang="en-GB" sz="1200" dirty="0">
              <a:latin typeface="Raleway" pitchFamily="2" charset="0"/>
            </a:rPr>
            <a:t>Improving our </a:t>
          </a:r>
          <a:r>
            <a:rPr lang="en-GB" sz="1200" b="1" dirty="0">
              <a:latin typeface="Raleway" pitchFamily="2" charset="0"/>
            </a:rPr>
            <a:t>partnership working </a:t>
          </a:r>
          <a:r>
            <a:rPr lang="en-GB" sz="1200" dirty="0">
              <a:latin typeface="Raleway" pitchFamily="2" charset="0"/>
            </a:rPr>
            <a:t>and communication</a:t>
          </a:r>
        </a:p>
      </dgm:t>
    </dgm:pt>
    <dgm:pt modelId="{AD8759D1-3115-4532-9161-F7A78E980AD4}" type="parTrans" cxnId="{DAFCF035-7A76-4A72-840C-42114377CCED}">
      <dgm:prSet/>
      <dgm:spPr/>
      <dgm:t>
        <a:bodyPr/>
        <a:lstStyle/>
        <a:p>
          <a:endParaRPr lang="en-GB"/>
        </a:p>
      </dgm:t>
    </dgm:pt>
    <dgm:pt modelId="{BB2B7537-E349-42CE-8A52-26AE66496AC2}" type="sibTrans" cxnId="{DAFCF035-7A76-4A72-840C-42114377CCED}">
      <dgm:prSet/>
      <dgm:spPr/>
      <dgm:t>
        <a:bodyPr/>
        <a:lstStyle/>
        <a:p>
          <a:endParaRPr lang="en-GB"/>
        </a:p>
      </dgm:t>
    </dgm:pt>
    <dgm:pt modelId="{B8E07CF0-259A-4C32-8C75-471A1CC33F69}">
      <dgm:prSet custT="1"/>
      <dgm:spPr>
        <a:solidFill>
          <a:schemeClr val="bg2">
            <a:alpha val="90000"/>
          </a:schemeClr>
        </a:solidFill>
      </dgm:spPr>
      <dgm:t>
        <a:bodyPr/>
        <a:lstStyle/>
        <a:p>
          <a:r>
            <a:rPr lang="en-GB" sz="1200">
              <a:latin typeface="Raleway" pitchFamily="2" charset="0"/>
            </a:rPr>
            <a:t>Embedding a </a:t>
          </a:r>
          <a:r>
            <a:rPr lang="en-GB" sz="1200" b="1">
              <a:latin typeface="Raleway" pitchFamily="2" charset="0"/>
            </a:rPr>
            <a:t>Trauma Informed </a:t>
          </a:r>
          <a:r>
            <a:rPr lang="en-GB" sz="1200">
              <a:latin typeface="Raleway" pitchFamily="2" charset="0"/>
            </a:rPr>
            <a:t>approach to our practice and service</a:t>
          </a:r>
        </a:p>
      </dgm:t>
    </dgm:pt>
    <dgm:pt modelId="{F2969380-6B31-415E-BB39-59B45C6A4739}" type="parTrans" cxnId="{D984DD6D-9C8C-4EB3-BE3B-82EBA1A79F37}">
      <dgm:prSet/>
      <dgm:spPr/>
      <dgm:t>
        <a:bodyPr/>
        <a:lstStyle/>
        <a:p>
          <a:endParaRPr lang="en-GB"/>
        </a:p>
      </dgm:t>
    </dgm:pt>
    <dgm:pt modelId="{8351A73A-097E-45CB-8A16-A794F12A2048}" type="sibTrans" cxnId="{D984DD6D-9C8C-4EB3-BE3B-82EBA1A79F37}">
      <dgm:prSet/>
      <dgm:spPr/>
      <dgm:t>
        <a:bodyPr/>
        <a:lstStyle/>
        <a:p>
          <a:endParaRPr lang="en-GB"/>
        </a:p>
      </dgm:t>
    </dgm:pt>
    <dgm:pt modelId="{99DBA880-803D-46CF-872F-2A3D38D4B182}">
      <dgm:prSet custT="1"/>
      <dgm:spPr>
        <a:solidFill>
          <a:schemeClr val="bg2">
            <a:alpha val="90000"/>
          </a:schemeClr>
        </a:solidFill>
      </dgm:spPr>
      <dgm:t>
        <a:bodyPr/>
        <a:lstStyle/>
        <a:p>
          <a:r>
            <a:rPr lang="en-GB" sz="1200" dirty="0">
              <a:latin typeface="Raleway" pitchFamily="2" charset="0"/>
            </a:rPr>
            <a:t>Recognising Domestic Abuse, including </a:t>
          </a:r>
          <a:r>
            <a:rPr lang="en-GB" sz="1200" b="1" dirty="0">
              <a:latin typeface="Raleway" pitchFamily="2" charset="0"/>
            </a:rPr>
            <a:t>Coercive Control </a:t>
          </a:r>
          <a:r>
            <a:rPr lang="en-GB" sz="1200" dirty="0">
              <a:latin typeface="Raleway" pitchFamily="2" charset="0"/>
            </a:rPr>
            <a:t>and taking action</a:t>
          </a:r>
        </a:p>
      </dgm:t>
    </dgm:pt>
    <dgm:pt modelId="{DFBFA3D7-DAD8-4C03-9EA2-F9FF0A2DB982}" type="parTrans" cxnId="{1A084978-DBC3-4811-BA60-67651E08CFD4}">
      <dgm:prSet/>
      <dgm:spPr/>
      <dgm:t>
        <a:bodyPr/>
        <a:lstStyle/>
        <a:p>
          <a:endParaRPr lang="en-GB"/>
        </a:p>
      </dgm:t>
    </dgm:pt>
    <dgm:pt modelId="{8858E8BB-857F-4DCD-B8C9-5A5606CCB392}" type="sibTrans" cxnId="{1A084978-DBC3-4811-BA60-67651E08CFD4}">
      <dgm:prSet/>
      <dgm:spPr/>
      <dgm:t>
        <a:bodyPr/>
        <a:lstStyle/>
        <a:p>
          <a:endParaRPr lang="en-GB"/>
        </a:p>
      </dgm:t>
    </dgm:pt>
    <dgm:pt modelId="{EF91AAB3-7D78-414A-B060-432D0487A733}">
      <dgm:prSet custT="1">
        <dgm:style>
          <a:lnRef idx="2">
            <a:schemeClr val="dk1"/>
          </a:lnRef>
          <a:fillRef idx="1">
            <a:schemeClr val="lt1"/>
          </a:fillRef>
          <a:effectRef idx="0">
            <a:schemeClr val="dk1"/>
          </a:effectRef>
          <a:fontRef idx="minor">
            <a:schemeClr val="dk1"/>
          </a:fontRef>
        </dgm:style>
      </dgm:prSet>
      <dgm:spPr/>
      <dgm:t>
        <a:bodyPr/>
        <a:lstStyle/>
        <a:p>
          <a:r>
            <a:rPr lang="en-GB" sz="2000" b="1" i="1" dirty="0">
              <a:latin typeface="Raleway" pitchFamily="2" charset="0"/>
            </a:rPr>
            <a:t>We are driving forward practice change in the following ways:</a:t>
          </a:r>
          <a:endParaRPr lang="en-GB" sz="2000" i="1" dirty="0">
            <a:latin typeface="Raleway" pitchFamily="2" charset="0"/>
          </a:endParaRP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8717F4CA-6CCE-4A1B-A02D-34DEDEECFAF1}" type="parTrans" cxnId="{799040D7-F15B-415D-ACCD-7A60B8C1123A}">
      <dgm:prSet/>
      <dgm:spPr/>
      <dgm:t>
        <a:bodyPr/>
        <a:lstStyle/>
        <a:p>
          <a:endParaRPr lang="en-GB"/>
        </a:p>
      </dgm:t>
    </dgm:pt>
    <dgm:pt modelId="{736E5469-325F-479B-AB3B-9E8742169FDE}" type="sibTrans" cxnId="{799040D7-F15B-415D-ACCD-7A60B8C1123A}">
      <dgm:prSet/>
      <dgm:spPr/>
      <dgm:t>
        <a:bodyPr/>
        <a:lstStyle/>
        <a:p>
          <a:endParaRPr lang="en-GB"/>
        </a:p>
      </dgm:t>
    </dgm:pt>
    <dgm:pt modelId="{A4E41B85-BF38-4873-9C5B-4F1D730BFF22}">
      <dgm:prSet custT="1"/>
      <dgm:spPr>
        <a:solidFill>
          <a:schemeClr val="bg2">
            <a:alpha val="90000"/>
          </a:schemeClr>
        </a:solidFill>
      </dgm:spPr>
      <dgm:t>
        <a:bodyPr/>
        <a:lstStyle/>
        <a:p>
          <a:r>
            <a:rPr lang="en-GB" sz="1200">
              <a:latin typeface="Raleway" pitchFamily="2" charset="0"/>
            </a:rPr>
            <a:t>Ensuring our training partners fully understand our </a:t>
          </a:r>
          <a:r>
            <a:rPr lang="en-GB" sz="1200" b="1">
              <a:latin typeface="Raleway" pitchFamily="2" charset="0"/>
            </a:rPr>
            <a:t>development needs </a:t>
          </a:r>
          <a:r>
            <a:rPr lang="en-GB" sz="1200">
              <a:latin typeface="Raleway" pitchFamily="2" charset="0"/>
            </a:rPr>
            <a:t>and they are robustly meeting our learning needs</a:t>
          </a: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D6453CB4-7780-4C90-AB4C-34205330421F}" type="parTrans" cxnId="{CA701FAB-D924-4ABF-87B7-7E493FADA422}">
      <dgm:prSet/>
      <dgm:spPr/>
      <dgm:t>
        <a:bodyPr/>
        <a:lstStyle/>
        <a:p>
          <a:endParaRPr lang="en-GB"/>
        </a:p>
      </dgm:t>
    </dgm:pt>
    <dgm:pt modelId="{90D014CB-52DE-497A-92CA-F9A93BD877AA}" type="sibTrans" cxnId="{CA701FAB-D924-4ABF-87B7-7E493FADA422}">
      <dgm:prSet/>
      <dgm:spPr/>
      <dgm:t>
        <a:bodyPr/>
        <a:lstStyle/>
        <a:p>
          <a:endParaRPr lang="en-GB"/>
        </a:p>
      </dgm:t>
    </dgm:pt>
    <dgm:pt modelId="{D73F67FE-FAD4-4979-949F-986C6644751C}">
      <dgm:prSet custT="1"/>
      <dgm:spPr>
        <a:solidFill>
          <a:schemeClr val="bg2">
            <a:alpha val="90000"/>
          </a:schemeClr>
        </a:solidFill>
      </dgm:spPr>
      <dgm:t>
        <a:bodyPr/>
        <a:lstStyle/>
        <a:p>
          <a:r>
            <a:rPr lang="en-GB" sz="1200" dirty="0">
              <a:latin typeface="Raleway" pitchFamily="2" charset="0"/>
            </a:rPr>
            <a:t>Working with trainers to include LBTH case studies and ensure learning is strongly connected to real practice and </a:t>
          </a:r>
          <a:r>
            <a:rPr lang="en-GB" sz="1200" b="1" dirty="0">
              <a:latin typeface="Raleway" pitchFamily="2" charset="0"/>
            </a:rPr>
            <a:t>the needs of Tower Hamlets residents</a:t>
          </a:r>
          <a:endParaRPr lang="en-GB" sz="1200" dirty="0">
            <a:latin typeface="Raleway" pitchFamily="2" charset="0"/>
          </a:endParaRPr>
        </a:p>
      </dgm:t>
    </dgm:pt>
    <dgm:pt modelId="{80124C57-5123-4309-8295-956C917C9648}" type="parTrans" cxnId="{5063EBC7-01C9-4B60-84A4-2C591EC93533}">
      <dgm:prSet/>
      <dgm:spPr/>
      <dgm:t>
        <a:bodyPr/>
        <a:lstStyle/>
        <a:p>
          <a:endParaRPr lang="en-GB"/>
        </a:p>
      </dgm:t>
    </dgm:pt>
    <dgm:pt modelId="{42BD1359-C921-40E2-AED8-602C3002C34B}" type="sibTrans" cxnId="{5063EBC7-01C9-4B60-84A4-2C591EC93533}">
      <dgm:prSet/>
      <dgm:spPr/>
      <dgm:t>
        <a:bodyPr/>
        <a:lstStyle/>
        <a:p>
          <a:endParaRPr lang="en-GB"/>
        </a:p>
      </dgm:t>
    </dgm:pt>
    <dgm:pt modelId="{0C082A70-4F9E-4674-8CD2-BB27157C0AFB}">
      <dgm:prSet custT="1"/>
      <dgm:spPr>
        <a:solidFill>
          <a:schemeClr val="bg2">
            <a:alpha val="90000"/>
          </a:schemeClr>
        </a:solidFill>
      </dgm:spPr>
      <dgm:t>
        <a:bodyPr/>
        <a:lstStyle/>
        <a:p>
          <a:r>
            <a:rPr lang="en-GB" sz="1200">
              <a:latin typeface="Raleway" pitchFamily="2" charset="0"/>
            </a:rPr>
            <a:t>Ensuring that our safeguarding audit tool and guidance allows us to focus more keenly on practice development areas, reflect the </a:t>
          </a:r>
          <a:r>
            <a:rPr lang="en-GB" sz="1200" b="1">
              <a:latin typeface="Raleway" pitchFamily="2" charset="0"/>
            </a:rPr>
            <a:t>6 safeguarding principles </a:t>
          </a:r>
          <a:r>
            <a:rPr lang="en-GB" sz="1200">
              <a:latin typeface="Raleway" pitchFamily="2" charset="0"/>
            </a:rPr>
            <a:t>(Care Act, 2014) and align with the Care Quality Commission (CQC) ratings</a:t>
          </a:r>
        </a:p>
      </dgm:t>
    </dgm:pt>
    <dgm:pt modelId="{C17820D0-A18D-40AA-86E1-82BCF278E72B}" type="parTrans" cxnId="{60FF0048-71DC-4A4A-B6AA-71D4F8A4556F}">
      <dgm:prSet/>
      <dgm:spPr/>
      <dgm:t>
        <a:bodyPr/>
        <a:lstStyle/>
        <a:p>
          <a:endParaRPr lang="en-GB"/>
        </a:p>
      </dgm:t>
    </dgm:pt>
    <dgm:pt modelId="{62CE888C-754F-4614-9B8D-AE11E931105B}" type="sibTrans" cxnId="{60FF0048-71DC-4A4A-B6AA-71D4F8A4556F}">
      <dgm:prSet/>
      <dgm:spPr/>
      <dgm:t>
        <a:bodyPr/>
        <a:lstStyle/>
        <a:p>
          <a:endParaRPr lang="en-GB"/>
        </a:p>
      </dgm:t>
    </dgm:pt>
    <dgm:pt modelId="{19DDC40D-F68B-4C8C-8F8D-3F92A4BF26E9}">
      <dgm:prSet custT="1"/>
      <dgm:spPr>
        <a:solidFill>
          <a:schemeClr val="bg2">
            <a:alpha val="90000"/>
          </a:schemeClr>
        </a:solidFill>
      </dgm:spPr>
      <dgm:t>
        <a:bodyPr/>
        <a:lstStyle/>
        <a:p>
          <a:r>
            <a:rPr lang="en-GB" sz="1200">
              <a:latin typeface="Raleway" pitchFamily="2" charset="0"/>
            </a:rPr>
            <a:t>Employing </a:t>
          </a:r>
          <a:r>
            <a:rPr lang="en-GB" sz="1200" b="1">
              <a:latin typeface="Raleway" pitchFamily="2" charset="0"/>
            </a:rPr>
            <a:t>Thematic Safeguarding audits </a:t>
          </a:r>
          <a:r>
            <a:rPr lang="en-GB" sz="1200">
              <a:latin typeface="Raleway" pitchFamily="2" charset="0"/>
            </a:rPr>
            <a:t>(in addition to our annual Safeguarding ‘deep-dive’ Audit and biannual practice audits)</a:t>
          </a:r>
          <a:endParaRPr lang="en-GB" sz="1600">
            <a:latin typeface="Raleway" pitchFamily="2" charset="0"/>
          </a:endParaRPr>
        </a:p>
      </dgm:t>
    </dgm:pt>
    <dgm:pt modelId="{ECE6E7B3-D1C3-47B0-B263-8E0AE8F82562}" type="parTrans" cxnId="{1697304C-BCD3-452D-9EB8-E02087446991}">
      <dgm:prSet/>
      <dgm:spPr/>
      <dgm:t>
        <a:bodyPr/>
        <a:lstStyle/>
        <a:p>
          <a:endParaRPr lang="en-GB"/>
        </a:p>
      </dgm:t>
    </dgm:pt>
    <dgm:pt modelId="{481F6932-4A9D-47F4-AC08-C31F99DEF95B}" type="sibTrans" cxnId="{1697304C-BCD3-452D-9EB8-E02087446991}">
      <dgm:prSet/>
      <dgm:spPr/>
      <dgm:t>
        <a:bodyPr/>
        <a:lstStyle/>
        <a:p>
          <a:endParaRPr lang="en-GB"/>
        </a:p>
      </dgm:t>
    </dgm:pt>
    <dgm:pt modelId="{5AB3E93C-9CAB-4310-9BFF-167E2C6013FC}">
      <dgm:prSet custT="1"/>
      <dgm:spPr>
        <a:solidFill>
          <a:schemeClr val="bg1">
            <a:alpha val="90000"/>
          </a:schemeClr>
        </a:solidFill>
        <a:ln>
          <a:solidFill>
            <a:schemeClr val="bg2">
              <a:lumMod val="10000"/>
            </a:schemeClr>
          </a:solidFill>
        </a:ln>
      </dgm:spPr>
      <dgm:t>
        <a:bodyPr/>
        <a:lstStyle/>
        <a:p>
          <a:r>
            <a:rPr lang="en-GB" sz="2000" b="1" i="1" dirty="0">
              <a:latin typeface="Raleway" pitchFamily="2" charset="0"/>
            </a:rPr>
            <a:t>Monitoring recommendations and developing  best practices through:</a:t>
          </a: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A27C6FB8-3975-4DF9-89DB-4631F179071C}" type="parTrans" cxnId="{2658027F-9F6A-4EA8-AEDA-D02E027106D9}">
      <dgm:prSet/>
      <dgm:spPr/>
      <dgm:t>
        <a:bodyPr/>
        <a:lstStyle/>
        <a:p>
          <a:endParaRPr lang="en-GB"/>
        </a:p>
      </dgm:t>
    </dgm:pt>
    <dgm:pt modelId="{51FD43FA-AFE2-474A-A938-095F29D7C460}" type="sibTrans" cxnId="{2658027F-9F6A-4EA8-AEDA-D02E027106D9}">
      <dgm:prSet/>
      <dgm:spPr/>
      <dgm:t>
        <a:bodyPr/>
        <a:lstStyle/>
        <a:p>
          <a:endParaRPr lang="en-GB"/>
        </a:p>
      </dgm:t>
    </dgm:pt>
    <dgm:pt modelId="{74ACE38A-EF1D-4758-B7C4-302B4561FC8A}">
      <dgm:prSet custT="1"/>
      <dgm:spPr>
        <a:solidFill>
          <a:schemeClr val="bg2">
            <a:alpha val="90000"/>
          </a:schemeClr>
        </a:solidFill>
      </dgm:spPr>
      <dgm:t>
        <a:bodyPr/>
        <a:lstStyle/>
        <a:p>
          <a:pPr>
            <a:buFont typeface="Arial" panose="020B0604020202020204" pitchFamily="34" charset="0"/>
            <a:buChar char="•"/>
          </a:pPr>
          <a:r>
            <a:rPr lang="en-GB" sz="1200" dirty="0">
              <a:latin typeface="Raleway" pitchFamily="2" charset="0"/>
            </a:rPr>
            <a:t>Rebranding our internal SAR monitoring system into a </a:t>
          </a:r>
          <a:r>
            <a:rPr lang="en-GB" sz="1200" b="1" dirty="0">
              <a:latin typeface="Raleway" pitchFamily="2" charset="0"/>
            </a:rPr>
            <a:t>Key Performance Indicator (KPI) </a:t>
          </a:r>
          <a:r>
            <a:rPr lang="en-GB" sz="1200" dirty="0">
              <a:latin typeface="Raleway" pitchFamily="2" charset="0"/>
            </a:rPr>
            <a:t>format that allows all partners to see and analyse on a regular basis</a:t>
          </a:r>
        </a:p>
      </dgm:t>
      <dgm:extLst>
        <a:ext uri="{E40237B7-FDA0-4F09-8148-C483321AD2D9}">
          <dgm14:cNvPr xmlns:dgm14="http://schemas.microsoft.com/office/drawing/2010/diagram" id="0" name=""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
      </dgm:extLst>
    </dgm:pt>
    <dgm:pt modelId="{92ED7D31-D5A3-4FF2-9D98-2935CE5A56B5}" type="parTrans" cxnId="{4591EBEC-8A12-4E8A-9AC6-625205A06AF1}">
      <dgm:prSet/>
      <dgm:spPr/>
      <dgm:t>
        <a:bodyPr/>
        <a:lstStyle/>
        <a:p>
          <a:endParaRPr lang="en-GB"/>
        </a:p>
      </dgm:t>
    </dgm:pt>
    <dgm:pt modelId="{8F7E87F9-E70D-425D-8949-A188AB063EAC}" type="sibTrans" cxnId="{4591EBEC-8A12-4E8A-9AC6-625205A06AF1}">
      <dgm:prSet/>
      <dgm:spPr/>
      <dgm:t>
        <a:bodyPr/>
        <a:lstStyle/>
        <a:p>
          <a:endParaRPr lang="en-GB"/>
        </a:p>
      </dgm:t>
    </dgm:pt>
    <dgm:pt modelId="{0A67D5E9-F7BC-4DC6-8886-1DD76C74E73A}">
      <dgm:prSet custT="1"/>
      <dgm:spPr>
        <a:solidFill>
          <a:schemeClr val="bg2">
            <a:alpha val="90000"/>
          </a:schemeClr>
        </a:solidFill>
      </dgm:spPr>
      <dgm:t>
        <a:bodyPr/>
        <a:lstStyle/>
        <a:p>
          <a:pPr>
            <a:buFont typeface="Arial" panose="020B0604020202020204" pitchFamily="34" charset="0"/>
            <a:buChar char="•"/>
          </a:pPr>
          <a:r>
            <a:rPr lang="en-GB" sz="1200">
              <a:latin typeface="Raleway" pitchFamily="2" charset="0"/>
            </a:rPr>
            <a:t>Escalating </a:t>
          </a:r>
          <a:r>
            <a:rPr lang="en-GB" sz="1200" b="1">
              <a:latin typeface="Raleway" pitchFamily="2" charset="0"/>
            </a:rPr>
            <a:t>issues, concerns and delays </a:t>
          </a:r>
          <a:r>
            <a:rPr lang="en-GB" sz="1200">
              <a:latin typeface="Raleway" pitchFamily="2" charset="0"/>
            </a:rPr>
            <a:t>through recording meeting minutes and holding partners to account in speeding the recommended actions up as updated in our terms of reference. </a:t>
          </a:r>
        </a:p>
      </dgm:t>
    </dgm:pt>
    <dgm:pt modelId="{FAC98091-5A45-408F-B015-F54D7A2BDD4F}" type="parTrans" cxnId="{65588DA5-DD8B-4C4E-AB2B-83794A7F1051}">
      <dgm:prSet/>
      <dgm:spPr/>
      <dgm:t>
        <a:bodyPr/>
        <a:lstStyle/>
        <a:p>
          <a:endParaRPr lang="en-GB"/>
        </a:p>
      </dgm:t>
    </dgm:pt>
    <dgm:pt modelId="{3B8D06E1-7279-4B54-8D75-6DD4E4BF7BE0}" type="sibTrans" cxnId="{65588DA5-DD8B-4C4E-AB2B-83794A7F1051}">
      <dgm:prSet/>
      <dgm:spPr/>
      <dgm:t>
        <a:bodyPr/>
        <a:lstStyle/>
        <a:p>
          <a:endParaRPr lang="en-GB"/>
        </a:p>
      </dgm:t>
    </dgm:pt>
    <dgm:pt modelId="{C6479C92-3030-49C0-9FBD-3924FBC7E49C}">
      <dgm:prSet custT="1"/>
      <dgm:spPr>
        <a:solidFill>
          <a:schemeClr val="bg2">
            <a:alpha val="90000"/>
          </a:schemeClr>
        </a:solidFill>
      </dgm:spPr>
      <dgm:t>
        <a:bodyPr/>
        <a:lstStyle/>
        <a:p>
          <a:pPr>
            <a:buFont typeface="Arial" panose="020B0604020202020204" pitchFamily="34" charset="0"/>
            <a:buChar char="•"/>
          </a:pPr>
          <a:r>
            <a:rPr lang="en-GB" sz="1200" dirty="0">
              <a:latin typeface="Raleway" pitchFamily="2" charset="0"/>
            </a:rPr>
            <a:t>The annual report being able to share the work done in the way </a:t>
          </a:r>
          <a:r>
            <a:rPr lang="en-GB" sz="1200" b="1" dirty="0">
              <a:latin typeface="Raleway" pitchFamily="2" charset="0"/>
            </a:rPr>
            <a:t>SAR recommendations </a:t>
          </a:r>
          <a:r>
            <a:rPr lang="en-GB" sz="1200" dirty="0">
              <a:latin typeface="Raleway" pitchFamily="2" charset="0"/>
            </a:rPr>
            <a:t>are implemented by Partners. </a:t>
          </a:r>
        </a:p>
      </dgm:t>
    </dgm:pt>
    <dgm:pt modelId="{FA3BD0F9-1CE3-4ACE-9189-0BE01CAEF4C6}" type="parTrans" cxnId="{BCA5D182-1041-41AD-8569-B1277629AFBD}">
      <dgm:prSet/>
      <dgm:spPr/>
      <dgm:t>
        <a:bodyPr/>
        <a:lstStyle/>
        <a:p>
          <a:endParaRPr lang="en-GB"/>
        </a:p>
      </dgm:t>
    </dgm:pt>
    <dgm:pt modelId="{AAB16DD4-513F-405F-9A66-0E0157A13566}" type="sibTrans" cxnId="{BCA5D182-1041-41AD-8569-B1277629AFBD}">
      <dgm:prSet/>
      <dgm:spPr/>
      <dgm:t>
        <a:bodyPr/>
        <a:lstStyle/>
        <a:p>
          <a:endParaRPr lang="en-GB"/>
        </a:p>
      </dgm:t>
    </dgm:pt>
    <dgm:pt modelId="{61F794D3-2741-47B1-8043-561ADC7514F1}" type="pres">
      <dgm:prSet presAssocID="{FF6C6598-3B1F-4BC9-8512-F5B94469A931}" presName="Name0" presStyleCnt="0">
        <dgm:presLayoutVars>
          <dgm:dir/>
          <dgm:animLvl val="lvl"/>
          <dgm:resizeHandles val="exact"/>
        </dgm:presLayoutVars>
      </dgm:prSet>
      <dgm:spPr/>
    </dgm:pt>
    <dgm:pt modelId="{4895758B-C8F7-4F3E-87A2-8A9A45A39FD3}" type="pres">
      <dgm:prSet presAssocID="{C5FF0971-D621-42E2-8017-F3894AD7F677}" presName="linNode" presStyleCnt="0"/>
      <dgm:spPr/>
    </dgm:pt>
    <dgm:pt modelId="{7A51AF53-6B54-4BA9-98C5-719BE38EC5DC}" type="pres">
      <dgm:prSet presAssocID="{C5FF0971-D621-42E2-8017-F3894AD7F677}" presName="parTx" presStyleLbl="revTx" presStyleIdx="0" presStyleCnt="3">
        <dgm:presLayoutVars>
          <dgm:chMax val="1"/>
          <dgm:bulletEnabled val="1"/>
        </dgm:presLayoutVars>
      </dgm:prSet>
      <dgm:spPr/>
    </dgm:pt>
    <dgm:pt modelId="{567F16C8-6106-4E55-892D-A1E38481D87C}" type="pres">
      <dgm:prSet presAssocID="{C5FF0971-D621-42E2-8017-F3894AD7F677}" presName="bracket" presStyleLbl="parChTrans1D1" presStyleIdx="0" presStyleCnt="3"/>
      <dgm:spPr/>
    </dgm:pt>
    <dgm:pt modelId="{D2509CE6-C242-427F-B949-B7D041887084}" type="pres">
      <dgm:prSet presAssocID="{C5FF0971-D621-42E2-8017-F3894AD7F677}" presName="spH" presStyleCnt="0"/>
      <dgm:spPr/>
    </dgm:pt>
    <dgm:pt modelId="{E174FECC-E17D-4FA6-B327-7D437F1FE3D0}" type="pres">
      <dgm:prSet presAssocID="{C5FF0971-D621-42E2-8017-F3894AD7F677}" presName="desTx" presStyleLbl="node1" presStyleIdx="0" presStyleCnt="3">
        <dgm:presLayoutVars>
          <dgm:bulletEnabled val="1"/>
        </dgm:presLayoutVars>
      </dgm:prSet>
      <dgm:spPr/>
    </dgm:pt>
    <dgm:pt modelId="{8845DE0E-21A5-46E2-86E7-51B42E3920BF}" type="pres">
      <dgm:prSet presAssocID="{1673CE54-660B-4C57-A512-51168F9A8BA7}" presName="spV" presStyleCnt="0"/>
      <dgm:spPr/>
    </dgm:pt>
    <dgm:pt modelId="{7423761E-284F-43F7-A0A8-11A0AEDC79D8}" type="pres">
      <dgm:prSet presAssocID="{EF91AAB3-7D78-414A-B060-432D0487A733}" presName="linNode" presStyleCnt="0"/>
      <dgm:spPr/>
    </dgm:pt>
    <dgm:pt modelId="{09895288-7A4A-4DC7-9B4E-EEE464546409}" type="pres">
      <dgm:prSet presAssocID="{EF91AAB3-7D78-414A-B060-432D0487A733}" presName="parTx" presStyleLbl="revTx" presStyleIdx="1" presStyleCnt="3">
        <dgm:presLayoutVars>
          <dgm:chMax val="1"/>
          <dgm:bulletEnabled val="1"/>
        </dgm:presLayoutVars>
      </dgm:prSet>
      <dgm:spPr/>
    </dgm:pt>
    <dgm:pt modelId="{237914D2-3E44-492C-A40D-06948DA98DF6}" type="pres">
      <dgm:prSet presAssocID="{EF91AAB3-7D78-414A-B060-432D0487A733}" presName="bracket" presStyleLbl="parChTrans1D1" presStyleIdx="1" presStyleCnt="3"/>
      <dgm:spPr/>
    </dgm:pt>
    <dgm:pt modelId="{FB7EC762-2009-4775-9A93-4960D1704767}" type="pres">
      <dgm:prSet presAssocID="{EF91AAB3-7D78-414A-B060-432D0487A733}" presName="spH" presStyleCnt="0"/>
      <dgm:spPr/>
    </dgm:pt>
    <dgm:pt modelId="{D4AA82D7-3E26-4158-B6AF-2D35FEFE3ED9}" type="pres">
      <dgm:prSet presAssocID="{EF91AAB3-7D78-414A-B060-432D0487A733}" presName="desTx" presStyleLbl="node1" presStyleIdx="1" presStyleCnt="3">
        <dgm:presLayoutVars>
          <dgm:bulletEnabled val="1"/>
        </dgm:presLayoutVars>
      </dgm:prSet>
      <dgm:spPr/>
    </dgm:pt>
    <dgm:pt modelId="{058F1E72-EC78-4BE0-87B1-0EB15B6E77A3}" type="pres">
      <dgm:prSet presAssocID="{736E5469-325F-479B-AB3B-9E8742169FDE}" presName="spV" presStyleCnt="0"/>
      <dgm:spPr/>
    </dgm:pt>
    <dgm:pt modelId="{8B2B46BA-F8CB-4ABC-95E4-AC0690842E0E}" type="pres">
      <dgm:prSet presAssocID="{5AB3E93C-9CAB-4310-9BFF-167E2C6013FC}" presName="linNode" presStyleCnt="0"/>
      <dgm:spPr/>
    </dgm:pt>
    <dgm:pt modelId="{B5A6C1AD-A224-46E7-92C5-5F814D667E5F}" type="pres">
      <dgm:prSet presAssocID="{5AB3E93C-9CAB-4310-9BFF-167E2C6013FC}" presName="parTx" presStyleLbl="revTx" presStyleIdx="2" presStyleCnt="3">
        <dgm:presLayoutVars>
          <dgm:chMax val="1"/>
          <dgm:bulletEnabled val="1"/>
        </dgm:presLayoutVars>
      </dgm:prSet>
      <dgm:spPr/>
    </dgm:pt>
    <dgm:pt modelId="{D7F64211-819C-4762-A7FD-5AAB408DB0C9}" type="pres">
      <dgm:prSet presAssocID="{5AB3E93C-9CAB-4310-9BFF-167E2C6013FC}" presName="bracket" presStyleLbl="parChTrans1D1" presStyleIdx="2" presStyleCnt="3"/>
      <dgm:spPr/>
    </dgm:pt>
    <dgm:pt modelId="{023F9D78-D256-4AB3-99BD-372CD5E1DC9B}" type="pres">
      <dgm:prSet presAssocID="{5AB3E93C-9CAB-4310-9BFF-167E2C6013FC}" presName="spH" presStyleCnt="0"/>
      <dgm:spPr/>
    </dgm:pt>
    <dgm:pt modelId="{A899C468-C840-4199-AB95-FB44D2410118}" type="pres">
      <dgm:prSet presAssocID="{5AB3E93C-9CAB-4310-9BFF-167E2C6013FC}" presName="desTx" presStyleLbl="node1" presStyleIdx="2" presStyleCnt="3">
        <dgm:presLayoutVars>
          <dgm:bulletEnabled val="1"/>
        </dgm:presLayoutVars>
      </dgm:prSet>
      <dgm:spPr/>
    </dgm:pt>
  </dgm:ptLst>
  <dgm:cxnLst>
    <dgm:cxn modelId="{AE976700-81C6-44E9-9B66-62787742FDB1}" type="presOf" srcId="{0C082A70-4F9E-4674-8CD2-BB27157C0AFB}" destId="{D4AA82D7-3E26-4158-B6AF-2D35FEFE3ED9}" srcOrd="0" destOrd="2" presId="urn:diagrams.loki3.com/BracketList"/>
    <dgm:cxn modelId="{4C40A00B-D0DA-4AAD-A561-B7BA610C3BCE}" type="presOf" srcId="{5AB3E93C-9CAB-4310-9BFF-167E2C6013FC}" destId="{B5A6C1AD-A224-46E7-92C5-5F814D667E5F}" srcOrd="0" destOrd="0" presId="urn:diagrams.loki3.com/BracketList"/>
    <dgm:cxn modelId="{F20DBD19-3572-4239-85E8-C20E070EAF23}" type="presOf" srcId="{C5FF0971-D621-42E2-8017-F3894AD7F677}" destId="{7A51AF53-6B54-4BA9-98C5-719BE38EC5DC}" srcOrd="0" destOrd="0" presId="urn:diagrams.loki3.com/BracketList"/>
    <dgm:cxn modelId="{BAE43824-25B9-4441-B982-BB1854A1FC88}" srcId="{FF6C6598-3B1F-4BC9-8512-F5B94469A931}" destId="{C5FF0971-D621-42E2-8017-F3894AD7F677}" srcOrd="0" destOrd="0" parTransId="{2B15A260-A7E5-415B-85DF-274A7F46DECD}" sibTransId="{1673CE54-660B-4C57-A512-51168F9A8BA7}"/>
    <dgm:cxn modelId="{084EA52B-77CF-489F-BBA3-245B9399F3DE}" type="presOf" srcId="{99DBA880-803D-46CF-872F-2A3D38D4B182}" destId="{E174FECC-E17D-4FA6-B327-7D437F1FE3D0}" srcOrd="0" destOrd="3" presId="urn:diagrams.loki3.com/BracketList"/>
    <dgm:cxn modelId="{DAFCF035-7A76-4A72-840C-42114377CCED}" srcId="{C5FF0971-D621-42E2-8017-F3894AD7F677}" destId="{DDBF4D7D-75E0-46B9-AFB9-4E5E153167C4}" srcOrd="1" destOrd="0" parTransId="{AD8759D1-3115-4532-9161-F7A78E980AD4}" sibTransId="{BB2B7537-E349-42CE-8A52-26AE66496AC2}"/>
    <dgm:cxn modelId="{D026253A-D230-47C5-868B-F85CD8502ACD}" type="presOf" srcId="{0A67D5E9-F7BC-4DC6-8886-1DD76C74E73A}" destId="{A899C468-C840-4199-AB95-FB44D2410118}" srcOrd="0" destOrd="1" presId="urn:diagrams.loki3.com/BracketList"/>
    <dgm:cxn modelId="{BE4EB93F-8FC7-4320-BF0E-B4FDFF0ADFD5}" type="presOf" srcId="{19DDC40D-F68B-4C8C-8F8D-3F92A4BF26E9}" destId="{D4AA82D7-3E26-4158-B6AF-2D35FEFE3ED9}" srcOrd="0" destOrd="3" presId="urn:diagrams.loki3.com/BracketList"/>
    <dgm:cxn modelId="{EE094B45-3032-403F-AB3D-1E4AF2AD4334}" type="presOf" srcId="{A4E41B85-BF38-4873-9C5B-4F1D730BFF22}" destId="{D4AA82D7-3E26-4158-B6AF-2D35FEFE3ED9}" srcOrd="0" destOrd="0" presId="urn:diagrams.loki3.com/BracketList"/>
    <dgm:cxn modelId="{60FF0048-71DC-4A4A-B6AA-71D4F8A4556F}" srcId="{EF91AAB3-7D78-414A-B060-432D0487A733}" destId="{0C082A70-4F9E-4674-8CD2-BB27157C0AFB}" srcOrd="2" destOrd="0" parTransId="{C17820D0-A18D-40AA-86E1-82BCF278E72B}" sibTransId="{62CE888C-754F-4614-9B8D-AE11E931105B}"/>
    <dgm:cxn modelId="{05986D69-F70F-4AE7-857B-5AF4625921B6}" type="presOf" srcId="{74ACE38A-EF1D-4758-B7C4-302B4561FC8A}" destId="{A899C468-C840-4199-AB95-FB44D2410118}" srcOrd="0" destOrd="0" presId="urn:diagrams.loki3.com/BracketList"/>
    <dgm:cxn modelId="{1697304C-BCD3-452D-9EB8-E02087446991}" srcId="{EF91AAB3-7D78-414A-B060-432D0487A733}" destId="{19DDC40D-F68B-4C8C-8F8D-3F92A4BF26E9}" srcOrd="3" destOrd="0" parTransId="{ECE6E7B3-D1C3-47B0-B263-8E0AE8F82562}" sibTransId="{481F6932-4A9D-47F4-AC08-C31F99DEF95B}"/>
    <dgm:cxn modelId="{D984DD6D-9C8C-4EB3-BE3B-82EBA1A79F37}" srcId="{C5FF0971-D621-42E2-8017-F3894AD7F677}" destId="{B8E07CF0-259A-4C32-8C75-471A1CC33F69}" srcOrd="2" destOrd="0" parTransId="{F2969380-6B31-415E-BB39-59B45C6A4739}" sibTransId="{8351A73A-097E-45CB-8A16-A794F12A2048}"/>
    <dgm:cxn modelId="{AD103B50-6A6D-47D6-A2F5-2594E9868809}" type="presOf" srcId="{EF91AAB3-7D78-414A-B060-432D0487A733}" destId="{09895288-7A4A-4DC7-9B4E-EEE464546409}" srcOrd="0" destOrd="0" presId="urn:diagrams.loki3.com/BracketList"/>
    <dgm:cxn modelId="{1A084978-DBC3-4811-BA60-67651E08CFD4}" srcId="{C5FF0971-D621-42E2-8017-F3894AD7F677}" destId="{99DBA880-803D-46CF-872F-2A3D38D4B182}" srcOrd="3" destOrd="0" parTransId="{DFBFA3D7-DAD8-4C03-9EA2-F9FF0A2DB982}" sibTransId="{8858E8BB-857F-4DCD-B8C9-5A5606CCB392}"/>
    <dgm:cxn modelId="{2658027F-9F6A-4EA8-AEDA-D02E027106D9}" srcId="{FF6C6598-3B1F-4BC9-8512-F5B94469A931}" destId="{5AB3E93C-9CAB-4310-9BFF-167E2C6013FC}" srcOrd="2" destOrd="0" parTransId="{A27C6FB8-3975-4DF9-89DB-4631F179071C}" sibTransId="{51FD43FA-AFE2-474A-A938-095F29D7C460}"/>
    <dgm:cxn modelId="{BCA5D182-1041-41AD-8569-B1277629AFBD}" srcId="{5AB3E93C-9CAB-4310-9BFF-167E2C6013FC}" destId="{C6479C92-3030-49C0-9FBD-3924FBC7E49C}" srcOrd="2" destOrd="0" parTransId="{FA3BD0F9-1CE3-4ACE-9189-0BE01CAEF4C6}" sibTransId="{AAB16DD4-513F-405F-9A66-0E0157A13566}"/>
    <dgm:cxn modelId="{420E3692-21EC-4F25-84DB-9215C2E65152}" type="presOf" srcId="{5535CBC3-5349-4CFE-ADC1-AD4D1956DA0D}" destId="{E174FECC-E17D-4FA6-B327-7D437F1FE3D0}" srcOrd="0" destOrd="0" presId="urn:diagrams.loki3.com/BracketList"/>
    <dgm:cxn modelId="{65588DA5-DD8B-4C4E-AB2B-83794A7F1051}" srcId="{5AB3E93C-9CAB-4310-9BFF-167E2C6013FC}" destId="{0A67D5E9-F7BC-4DC6-8886-1DD76C74E73A}" srcOrd="1" destOrd="0" parTransId="{FAC98091-5A45-408F-B015-F54D7A2BDD4F}" sibTransId="{3B8D06E1-7279-4B54-8D75-6DD4E4BF7BE0}"/>
    <dgm:cxn modelId="{291714A6-0A65-4AE6-9CE9-446C4B997098}" type="presOf" srcId="{C6479C92-3030-49C0-9FBD-3924FBC7E49C}" destId="{A899C468-C840-4199-AB95-FB44D2410118}" srcOrd="0" destOrd="2" presId="urn:diagrams.loki3.com/BracketList"/>
    <dgm:cxn modelId="{CA701FAB-D924-4ABF-87B7-7E493FADA422}" srcId="{EF91AAB3-7D78-414A-B060-432D0487A733}" destId="{A4E41B85-BF38-4873-9C5B-4F1D730BFF22}" srcOrd="0" destOrd="0" parTransId="{D6453CB4-7780-4C90-AB4C-34205330421F}" sibTransId="{90D014CB-52DE-497A-92CA-F9A93BD877AA}"/>
    <dgm:cxn modelId="{58381DB6-DC97-473B-A8FC-51611CF638E3}" type="presOf" srcId="{DDBF4D7D-75E0-46B9-AFB9-4E5E153167C4}" destId="{E174FECC-E17D-4FA6-B327-7D437F1FE3D0}" srcOrd="0" destOrd="1" presId="urn:diagrams.loki3.com/BracketList"/>
    <dgm:cxn modelId="{49CCA7B8-B909-48DB-B41E-518D6B07AE58}" type="presOf" srcId="{FF6C6598-3B1F-4BC9-8512-F5B94469A931}" destId="{61F794D3-2741-47B1-8043-561ADC7514F1}" srcOrd="0" destOrd="0" presId="urn:diagrams.loki3.com/BracketList"/>
    <dgm:cxn modelId="{5063EBC7-01C9-4B60-84A4-2C591EC93533}" srcId="{EF91AAB3-7D78-414A-B060-432D0487A733}" destId="{D73F67FE-FAD4-4979-949F-986C6644751C}" srcOrd="1" destOrd="0" parTransId="{80124C57-5123-4309-8295-956C917C9648}" sibTransId="{42BD1359-C921-40E2-AED8-602C3002C34B}"/>
    <dgm:cxn modelId="{30170FCB-4D36-4489-8190-A6258D914270}" srcId="{C5FF0971-D621-42E2-8017-F3894AD7F677}" destId="{5535CBC3-5349-4CFE-ADC1-AD4D1956DA0D}" srcOrd="0" destOrd="0" parTransId="{64C845E5-ACD0-4E39-A09C-A9A515F8B4C0}" sibTransId="{CE415FFC-DB27-4E4B-9CBC-77F2462DFA93}"/>
    <dgm:cxn modelId="{8D8C55CC-8C3A-4490-AE03-DBD57E7E9CD1}" type="presOf" srcId="{B8E07CF0-259A-4C32-8C75-471A1CC33F69}" destId="{E174FECC-E17D-4FA6-B327-7D437F1FE3D0}" srcOrd="0" destOrd="2" presId="urn:diagrams.loki3.com/BracketList"/>
    <dgm:cxn modelId="{799040D7-F15B-415D-ACCD-7A60B8C1123A}" srcId="{FF6C6598-3B1F-4BC9-8512-F5B94469A931}" destId="{EF91AAB3-7D78-414A-B060-432D0487A733}" srcOrd="1" destOrd="0" parTransId="{8717F4CA-6CCE-4A1B-A02D-34DEDEECFAF1}" sibTransId="{736E5469-325F-479B-AB3B-9E8742169FDE}"/>
    <dgm:cxn modelId="{4591EBEC-8A12-4E8A-9AC6-625205A06AF1}" srcId="{5AB3E93C-9CAB-4310-9BFF-167E2C6013FC}" destId="{74ACE38A-EF1D-4758-B7C4-302B4561FC8A}" srcOrd="0" destOrd="0" parTransId="{92ED7D31-D5A3-4FF2-9D98-2935CE5A56B5}" sibTransId="{8F7E87F9-E70D-425D-8949-A188AB063EAC}"/>
    <dgm:cxn modelId="{6F7B08F4-647D-4251-AA58-8CF460AF8167}" type="presOf" srcId="{D73F67FE-FAD4-4979-949F-986C6644751C}" destId="{D4AA82D7-3E26-4158-B6AF-2D35FEFE3ED9}" srcOrd="0" destOrd="1" presId="urn:diagrams.loki3.com/BracketList"/>
    <dgm:cxn modelId="{BABF9371-B1AB-4D01-95C0-3C349DD550D3}" type="presParOf" srcId="{61F794D3-2741-47B1-8043-561ADC7514F1}" destId="{4895758B-C8F7-4F3E-87A2-8A9A45A39FD3}" srcOrd="0" destOrd="0" presId="urn:diagrams.loki3.com/BracketList"/>
    <dgm:cxn modelId="{6F5E18B5-1926-4AF7-9DF7-F34B8DE67E4E}" type="presParOf" srcId="{4895758B-C8F7-4F3E-87A2-8A9A45A39FD3}" destId="{7A51AF53-6B54-4BA9-98C5-719BE38EC5DC}" srcOrd="0" destOrd="0" presId="urn:diagrams.loki3.com/BracketList"/>
    <dgm:cxn modelId="{F8F8170E-B89B-4077-BB72-06091E507303}" type="presParOf" srcId="{4895758B-C8F7-4F3E-87A2-8A9A45A39FD3}" destId="{567F16C8-6106-4E55-892D-A1E38481D87C}" srcOrd="1" destOrd="0" presId="urn:diagrams.loki3.com/BracketList"/>
    <dgm:cxn modelId="{E41A34A1-3251-420E-AFC1-53CFEF74D58E}" type="presParOf" srcId="{4895758B-C8F7-4F3E-87A2-8A9A45A39FD3}" destId="{D2509CE6-C242-427F-B949-B7D041887084}" srcOrd="2" destOrd="0" presId="urn:diagrams.loki3.com/BracketList"/>
    <dgm:cxn modelId="{036D5DC1-019E-4CED-9A7D-5904A39F83A0}" type="presParOf" srcId="{4895758B-C8F7-4F3E-87A2-8A9A45A39FD3}" destId="{E174FECC-E17D-4FA6-B327-7D437F1FE3D0}" srcOrd="3" destOrd="0" presId="urn:diagrams.loki3.com/BracketList"/>
    <dgm:cxn modelId="{DA1F3FB8-038B-47AE-AE47-A2080A5FDD82}" type="presParOf" srcId="{61F794D3-2741-47B1-8043-561ADC7514F1}" destId="{8845DE0E-21A5-46E2-86E7-51B42E3920BF}" srcOrd="1" destOrd="0" presId="urn:diagrams.loki3.com/BracketList"/>
    <dgm:cxn modelId="{1F225807-CF05-4849-BB03-E76C0D6682C3}" type="presParOf" srcId="{61F794D3-2741-47B1-8043-561ADC7514F1}" destId="{7423761E-284F-43F7-A0A8-11A0AEDC79D8}" srcOrd="2" destOrd="0" presId="urn:diagrams.loki3.com/BracketList"/>
    <dgm:cxn modelId="{BEF29927-335E-49EA-A043-C06AE16DE1C6}" type="presParOf" srcId="{7423761E-284F-43F7-A0A8-11A0AEDC79D8}" destId="{09895288-7A4A-4DC7-9B4E-EEE464546409}" srcOrd="0" destOrd="0" presId="urn:diagrams.loki3.com/BracketList"/>
    <dgm:cxn modelId="{D7B663F4-B111-41FE-9EC4-41F050281618}" type="presParOf" srcId="{7423761E-284F-43F7-A0A8-11A0AEDC79D8}" destId="{237914D2-3E44-492C-A40D-06948DA98DF6}" srcOrd="1" destOrd="0" presId="urn:diagrams.loki3.com/BracketList"/>
    <dgm:cxn modelId="{E2FF3868-B637-40C6-B73B-0476D4579357}" type="presParOf" srcId="{7423761E-284F-43F7-A0A8-11A0AEDC79D8}" destId="{FB7EC762-2009-4775-9A93-4960D1704767}" srcOrd="2" destOrd="0" presId="urn:diagrams.loki3.com/BracketList"/>
    <dgm:cxn modelId="{9A73F41F-8AE8-42F3-8D52-53242BFEA273}" type="presParOf" srcId="{7423761E-284F-43F7-A0A8-11A0AEDC79D8}" destId="{D4AA82D7-3E26-4158-B6AF-2D35FEFE3ED9}" srcOrd="3" destOrd="0" presId="urn:diagrams.loki3.com/BracketList"/>
    <dgm:cxn modelId="{FE24BD27-C759-4B75-846C-0549708A77F0}" type="presParOf" srcId="{61F794D3-2741-47B1-8043-561ADC7514F1}" destId="{058F1E72-EC78-4BE0-87B1-0EB15B6E77A3}" srcOrd="3" destOrd="0" presId="urn:diagrams.loki3.com/BracketList"/>
    <dgm:cxn modelId="{3AE93531-E4E9-4C87-B56D-3A62CFA7A859}" type="presParOf" srcId="{61F794D3-2741-47B1-8043-561ADC7514F1}" destId="{8B2B46BA-F8CB-4ABC-95E4-AC0690842E0E}" srcOrd="4" destOrd="0" presId="urn:diagrams.loki3.com/BracketList"/>
    <dgm:cxn modelId="{B7DB0C2B-5448-4605-9C50-6F7DF1B1C7A1}" type="presParOf" srcId="{8B2B46BA-F8CB-4ABC-95E4-AC0690842E0E}" destId="{B5A6C1AD-A224-46E7-92C5-5F814D667E5F}" srcOrd="0" destOrd="0" presId="urn:diagrams.loki3.com/BracketList"/>
    <dgm:cxn modelId="{4E382F88-95F1-402B-BB1E-CD21FBCFDBF4}" type="presParOf" srcId="{8B2B46BA-F8CB-4ABC-95E4-AC0690842E0E}" destId="{D7F64211-819C-4762-A7FD-5AAB408DB0C9}" srcOrd="1" destOrd="0" presId="urn:diagrams.loki3.com/BracketList"/>
    <dgm:cxn modelId="{53E37965-2FD4-48F3-AC6B-2BAC9C21DE2A}" type="presParOf" srcId="{8B2B46BA-F8CB-4ABC-95E4-AC0690842E0E}" destId="{023F9D78-D256-4AB3-99BD-372CD5E1DC9B}" srcOrd="2" destOrd="0" presId="urn:diagrams.loki3.com/BracketList"/>
    <dgm:cxn modelId="{9CF3E59D-B656-4E2E-B2AA-1515C06BBB37}" type="presParOf" srcId="{8B2B46BA-F8CB-4ABC-95E4-AC0690842E0E}" destId="{A899C468-C840-4199-AB95-FB44D2410118}"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105647F-8236-44C0-9E95-CA4F3DE273C5}"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B539A7FB-FEBA-4CA8-9043-680EE5770648}">
      <dgm:prSet phldrT="[Text]" custT="1"/>
      <dgm:spPr>
        <a:xfrm>
          <a:off x="4781618" y="3246101"/>
          <a:ext cx="4412083" cy="2647249"/>
        </a:xfr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marL="92075" indent="0">
            <a:buNone/>
          </a:pPr>
          <a:r>
            <a:rPr lang="en-GB" sz="1400" b="1">
              <a:solidFill>
                <a:schemeClr val="tx1"/>
              </a:solidFill>
              <a:latin typeface="Raleway" pitchFamily="2" charset="0"/>
              <a:ea typeface="+mn-ea"/>
              <a:cs typeface="+mn-cs"/>
            </a:rPr>
            <a:t>Safeguarding Adult Reviews and other key activity</a:t>
          </a:r>
        </a:p>
        <a:p>
          <a:pPr marL="92075" indent="-92075">
            <a:buNone/>
          </a:pPr>
          <a:endParaRPr lang="en-GB" sz="1200" b="1">
            <a:solidFill>
              <a:schemeClr val="tx1"/>
            </a:solidFill>
            <a:latin typeface="Raleway" pitchFamily="2" charset="0"/>
            <a:ea typeface="+mn-ea"/>
            <a:cs typeface="+mn-cs"/>
          </a:endParaRPr>
        </a:p>
      </dgm:t>
    </dgm:pt>
    <dgm:pt modelId="{A8B3573E-74F1-46F8-B4F4-FEEC79F14373}" type="sibTrans" cxnId="{F612B887-1A2B-425E-95D5-EF66C8CB59A7}">
      <dgm:prSet/>
      <dgm:spPr/>
      <dgm:t>
        <a:bodyPr/>
        <a:lstStyle/>
        <a:p>
          <a:endParaRPr lang="en-GB"/>
        </a:p>
      </dgm:t>
    </dgm:pt>
    <dgm:pt modelId="{5C897FCB-8920-4F54-BCAD-EDF71D31F0B0}" type="parTrans" cxnId="{F612B887-1A2B-425E-95D5-EF66C8CB59A7}">
      <dgm:prSet/>
      <dgm:spPr/>
      <dgm:t>
        <a:bodyPr/>
        <a:lstStyle/>
        <a:p>
          <a:endParaRPr lang="en-GB"/>
        </a:p>
      </dgm:t>
    </dgm:pt>
    <dgm:pt modelId="{093C848C-438B-460D-918C-8DBFAAB24C42}">
      <dgm:prSet phldrT="[Text]" custT="1"/>
      <dgm:spPr>
        <a:xfrm>
          <a:off x="3951" y="3281434"/>
          <a:ext cx="4412083" cy="2647249"/>
        </a:xfr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400" b="1">
              <a:solidFill>
                <a:schemeClr val="tx1"/>
              </a:solidFill>
              <a:latin typeface="Raleway" panose="020B0503030101060003"/>
              <a:ea typeface="+mn-ea"/>
              <a:cs typeface="+mn-cs"/>
            </a:rPr>
            <a:t> Community engagement</a:t>
          </a:r>
        </a:p>
        <a:p>
          <a:pPr>
            <a:buNone/>
          </a:pPr>
          <a:endParaRPr lang="en-US" sz="1200">
            <a:solidFill>
              <a:schemeClr val="tx1"/>
            </a:solidFill>
            <a:latin typeface="Raleway" pitchFamily="2" charset="0"/>
            <a:ea typeface="+mn-ea"/>
            <a:cs typeface="Calibri" panose="020F0502020204030204" pitchFamily="34" charset="0"/>
          </a:endParaRPr>
        </a:p>
        <a:p>
          <a:pPr>
            <a:buNone/>
          </a:pPr>
          <a:r>
            <a:rPr lang="en-US" sz="1200" err="1">
              <a:solidFill>
                <a:schemeClr val="tx1"/>
              </a:solidFill>
              <a:latin typeface="Raleway" pitchFamily="2" charset="0"/>
              <a:ea typeface="+mn-ea"/>
              <a:cs typeface="Calibri" panose="020F0502020204030204" pitchFamily="34" charset="0"/>
            </a:rPr>
            <a:t>Utilise</a:t>
          </a:r>
          <a:r>
            <a:rPr lang="en-US" sz="1200">
              <a:solidFill>
                <a:schemeClr val="tx1"/>
              </a:solidFill>
              <a:latin typeface="Raleway" pitchFamily="2" charset="0"/>
              <a:ea typeface="+mn-ea"/>
              <a:cs typeface="Calibri" panose="020F0502020204030204" pitchFamily="34" charset="0"/>
            </a:rPr>
            <a:t> social media channels to target key safeguarding messages towards the younger generation of residents in Tower Hamlets</a:t>
          </a:r>
          <a:endParaRPr lang="en-GB" sz="1200" b="1">
            <a:solidFill>
              <a:schemeClr val="tx1"/>
            </a:solidFill>
            <a:latin typeface="Raleway" panose="020B0503030101060003"/>
            <a:ea typeface="+mn-ea"/>
            <a:cs typeface="+mn-cs"/>
          </a:endParaRPr>
        </a:p>
      </dgm:t>
    </dgm:pt>
    <dgm:pt modelId="{851B9DD7-41EB-4EAF-A85D-2FF41BC6F645}" type="sibTrans" cxnId="{72D18E80-075B-4560-85EC-212DC57FA597}">
      <dgm:prSet/>
      <dgm:spPr/>
      <dgm:t>
        <a:bodyPr/>
        <a:lstStyle/>
        <a:p>
          <a:endParaRPr lang="en-GB"/>
        </a:p>
      </dgm:t>
    </dgm:pt>
    <dgm:pt modelId="{6AB4E8F5-8B2A-4218-84FC-0BF85C748A3F}" type="parTrans" cxnId="{72D18E80-075B-4560-85EC-212DC57FA597}">
      <dgm:prSet/>
      <dgm:spPr/>
      <dgm:t>
        <a:bodyPr/>
        <a:lstStyle/>
        <a:p>
          <a:endParaRPr lang="en-GB"/>
        </a:p>
      </dgm:t>
    </dgm:pt>
    <dgm:pt modelId="{9BAACDFF-E146-4369-8B9F-2C0334BEE8FA}">
      <dgm:prSet phldrT="[Text]" custT="1"/>
      <dgm:spPr>
        <a:xfrm>
          <a:off x="4780669" y="269550"/>
          <a:ext cx="4412083" cy="2647249"/>
        </a:xfr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400" b="1">
              <a:solidFill>
                <a:schemeClr val="tx1"/>
              </a:solidFill>
              <a:latin typeface="Raleway" pitchFamily="2" charset="0"/>
              <a:ea typeface="+mn-ea"/>
              <a:cs typeface="+mn-cs"/>
            </a:rPr>
            <a:t> Quality assurance and performance</a:t>
          </a:r>
        </a:p>
        <a:p>
          <a:pPr>
            <a:buNone/>
          </a:pPr>
          <a:endParaRPr lang="en-GB" sz="1200" b="1">
            <a:solidFill>
              <a:schemeClr val="tx1"/>
            </a:solidFill>
            <a:latin typeface="Raleway" pitchFamily="2" charset="0"/>
            <a:ea typeface="+mn-ea"/>
            <a:cs typeface="+mn-cs"/>
          </a:endParaRPr>
        </a:p>
      </dgm:t>
    </dgm:pt>
    <dgm:pt modelId="{DFC6D1FD-7306-470F-955B-AD9146313D1E}" type="sibTrans" cxnId="{735E3AF1-87BF-4255-938C-BDFC6BA3596D}">
      <dgm:prSet/>
      <dgm:spPr/>
      <dgm:t>
        <a:bodyPr/>
        <a:lstStyle/>
        <a:p>
          <a:endParaRPr lang="en-GB"/>
        </a:p>
      </dgm:t>
    </dgm:pt>
    <dgm:pt modelId="{0CB4B71D-17B5-465B-BE31-A41A401F2219}" type="parTrans" cxnId="{735E3AF1-87BF-4255-938C-BDFC6BA3596D}">
      <dgm:prSet/>
      <dgm:spPr/>
      <dgm:t>
        <a:bodyPr/>
        <a:lstStyle/>
        <a:p>
          <a:endParaRPr lang="en-GB"/>
        </a:p>
      </dgm:t>
    </dgm:pt>
    <dgm:pt modelId="{E453EC66-6932-406C-A8D8-2F4E2DE8B0B1}">
      <dgm:prSet custT="1"/>
      <dgm:spPr>
        <a:xfrm>
          <a:off x="4780669" y="269550"/>
          <a:ext cx="4412083" cy="2647249"/>
        </a:xfrm>
        <a:solidFill>
          <a:schemeClr val="accent6">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US" sz="1200" b="0">
              <a:solidFill>
                <a:schemeClr val="tx1"/>
              </a:solidFill>
              <a:latin typeface="Raleway" pitchFamily="2" charset="0"/>
              <a:ea typeface="+mn-ea"/>
              <a:cs typeface="+mn-cs"/>
            </a:rPr>
            <a:t>Continue the development of comprehensive multi-agency dashboard that has a clear focus on outcomes</a:t>
          </a:r>
          <a:endParaRPr lang="en-GB" sz="1200" b="0">
            <a:solidFill>
              <a:schemeClr val="tx1"/>
            </a:solidFill>
            <a:latin typeface="Raleway" pitchFamily="2" charset="0"/>
            <a:ea typeface="+mn-ea"/>
            <a:cs typeface="+mn-cs"/>
          </a:endParaRPr>
        </a:p>
      </dgm:t>
    </dgm:pt>
    <dgm:pt modelId="{B8DDCCDE-AA0A-4F27-80AA-68EA42795255}" type="sibTrans" cxnId="{80E6D6A5-42A7-4390-8DB6-0421E6C9047A}">
      <dgm:prSet/>
      <dgm:spPr/>
      <dgm:t>
        <a:bodyPr/>
        <a:lstStyle/>
        <a:p>
          <a:endParaRPr lang="en-GB"/>
        </a:p>
      </dgm:t>
    </dgm:pt>
    <dgm:pt modelId="{CD530F31-B6E5-41D2-9860-B94D0D4FFBB4}" type="parTrans" cxnId="{80E6D6A5-42A7-4390-8DB6-0421E6C9047A}">
      <dgm:prSet/>
      <dgm:spPr/>
      <dgm:t>
        <a:bodyPr/>
        <a:lstStyle/>
        <a:p>
          <a:endParaRPr lang="en-GB"/>
        </a:p>
      </dgm:t>
    </dgm:pt>
    <dgm:pt modelId="{4679CB35-78EB-4E7D-8E62-FEBF168A2BDE}">
      <dgm:prSet phldrT="[Text]" custT="1"/>
      <dgm:spPr>
        <a:xfrm>
          <a:off x="3951" y="269550"/>
          <a:ext cx="4412083" cy="2647249"/>
        </a:xfr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None/>
          </a:pPr>
          <a:r>
            <a:rPr lang="en-GB" sz="1400" b="1">
              <a:solidFill>
                <a:schemeClr val="tx1"/>
              </a:solidFill>
              <a:latin typeface="Raleway" pitchFamily="2" charset="0"/>
              <a:ea typeface="+mn-ea"/>
              <a:cs typeface="+mn-cs"/>
            </a:rPr>
            <a:t> Learning and communication</a:t>
          </a:r>
        </a:p>
        <a:p>
          <a:pPr>
            <a:buNone/>
          </a:pPr>
          <a:endParaRPr lang="en-GB" sz="1200" b="1">
            <a:solidFill>
              <a:schemeClr val="tx1"/>
            </a:solidFill>
            <a:latin typeface="Raleway" pitchFamily="2" charset="0"/>
            <a:ea typeface="+mn-ea"/>
            <a:cs typeface="+mn-cs"/>
          </a:endParaRPr>
        </a:p>
      </dgm:t>
    </dgm:pt>
    <dgm:pt modelId="{411F4D82-7651-4892-988B-160D6FA37689}" type="sibTrans" cxnId="{AA7B0F6D-67C9-4592-9708-B095280290BE}">
      <dgm:prSet/>
      <dgm:spPr/>
      <dgm:t>
        <a:bodyPr/>
        <a:lstStyle/>
        <a:p>
          <a:endParaRPr lang="en-GB"/>
        </a:p>
      </dgm:t>
    </dgm:pt>
    <dgm:pt modelId="{F78ED44A-21DF-46C4-B9F2-F8DDF46E6F29}" type="parTrans" cxnId="{AA7B0F6D-67C9-4592-9708-B095280290BE}">
      <dgm:prSet/>
      <dgm:spPr/>
      <dgm:t>
        <a:bodyPr/>
        <a:lstStyle/>
        <a:p>
          <a:endParaRPr lang="en-GB"/>
        </a:p>
      </dgm:t>
    </dgm:pt>
    <dgm:pt modelId="{0743CB85-D987-4377-BFF1-2CA63E172136}">
      <dgm:prSet phldrT="[Text]" custT="1"/>
      <dgm:spPr>
        <a:xfrm>
          <a:off x="3951" y="269550"/>
          <a:ext cx="4412083" cy="2647249"/>
        </a:xfr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a:buChar char="•"/>
          </a:pPr>
          <a:r>
            <a:rPr lang="en-US" sz="1200" err="1">
              <a:solidFill>
                <a:schemeClr val="tx1"/>
              </a:solidFill>
              <a:latin typeface="Raleway" pitchFamily="2" charset="0"/>
              <a:ea typeface="+mn-ea"/>
              <a:cs typeface="+mn-cs"/>
            </a:rPr>
            <a:t>Organise</a:t>
          </a:r>
          <a:r>
            <a:rPr lang="en-US" sz="1200">
              <a:solidFill>
                <a:schemeClr val="tx1"/>
              </a:solidFill>
              <a:latin typeface="Raleway" pitchFamily="2" charset="0"/>
              <a:ea typeface="+mn-ea"/>
              <a:cs typeface="+mn-cs"/>
            </a:rPr>
            <a:t> and deliver an annual safeguarding conference which focuses on key safeguarding risks identified by the Board and endeavors to include the participation of service users with lived experience</a:t>
          </a:r>
          <a:endParaRPr lang="en-GB" sz="1200">
            <a:solidFill>
              <a:schemeClr val="tx1"/>
            </a:solidFill>
            <a:latin typeface="Raleway" pitchFamily="2" charset="0"/>
            <a:ea typeface="+mn-ea"/>
            <a:cs typeface="+mn-cs"/>
          </a:endParaRPr>
        </a:p>
      </dgm:t>
    </dgm:pt>
    <dgm:pt modelId="{13967330-5B32-493C-8411-6FF2281AD0AA}" type="parTrans" cxnId="{E5532079-9A18-455D-B673-B378FB7EDBAE}">
      <dgm:prSet/>
      <dgm:spPr/>
      <dgm:t>
        <a:bodyPr/>
        <a:lstStyle/>
        <a:p>
          <a:endParaRPr lang="en-GB"/>
        </a:p>
      </dgm:t>
    </dgm:pt>
    <dgm:pt modelId="{2D9CF9DC-B55C-4E91-A3F2-CC863DE74817}" type="sibTrans" cxnId="{E5532079-9A18-455D-B673-B378FB7EDBAE}">
      <dgm:prSet/>
      <dgm:spPr/>
      <dgm:t>
        <a:bodyPr/>
        <a:lstStyle/>
        <a:p>
          <a:endParaRPr lang="en-GB"/>
        </a:p>
      </dgm:t>
    </dgm:pt>
    <dgm:pt modelId="{B94FF71F-D407-4D37-8220-AAAE9716DFA9}">
      <dgm:prSet custT="1"/>
      <dgm:spPr/>
      <dgm:t>
        <a:bodyPr/>
        <a:lstStyle/>
        <a:p>
          <a:pPr>
            <a:buChar char="•"/>
          </a:pPr>
          <a:r>
            <a:rPr lang="en-US" sz="1200">
              <a:solidFill>
                <a:schemeClr val="tx1"/>
              </a:solidFill>
              <a:latin typeface="Raleway" pitchFamily="2" charset="0"/>
              <a:ea typeface="+mn-ea"/>
              <a:cs typeface="+mn-cs"/>
            </a:rPr>
            <a:t>Review the existing training package partners have in place, in order to make sure it is accessible and effective</a:t>
          </a:r>
          <a:endParaRPr lang="en-GB" sz="1200">
            <a:solidFill>
              <a:schemeClr val="tx1"/>
            </a:solidFill>
            <a:latin typeface="Raleway" pitchFamily="2" charset="0"/>
            <a:ea typeface="+mn-ea"/>
            <a:cs typeface="+mn-cs"/>
          </a:endParaRPr>
        </a:p>
      </dgm:t>
    </dgm:pt>
    <dgm:pt modelId="{77D4341C-0F43-47B2-8870-E01AB3656BF2}" type="parTrans" cxnId="{BA8EFDE2-0F28-43FA-B0F8-ACEC4887DD38}">
      <dgm:prSet/>
      <dgm:spPr/>
      <dgm:t>
        <a:bodyPr/>
        <a:lstStyle/>
        <a:p>
          <a:endParaRPr lang="en-GB"/>
        </a:p>
      </dgm:t>
    </dgm:pt>
    <dgm:pt modelId="{0CC77CF7-DA85-4B1F-8B02-FC3D0412ACE6}" type="sibTrans" cxnId="{BA8EFDE2-0F28-43FA-B0F8-ACEC4887DD38}">
      <dgm:prSet/>
      <dgm:spPr/>
      <dgm:t>
        <a:bodyPr/>
        <a:lstStyle/>
        <a:p>
          <a:endParaRPr lang="en-GB"/>
        </a:p>
      </dgm:t>
    </dgm:pt>
    <dgm:pt modelId="{9A416DFE-316A-44E5-A1CC-B23FA1921645}">
      <dgm:prSet custT="1"/>
      <dgm:spPr/>
      <dgm:t>
        <a:bodyPr/>
        <a:lstStyle/>
        <a:p>
          <a:pPr>
            <a:buNone/>
          </a:pPr>
          <a:endParaRPr lang="en-GB" sz="1300">
            <a:solidFill>
              <a:schemeClr val="tx1"/>
            </a:solidFill>
            <a:latin typeface="Calibri"/>
            <a:ea typeface="+mn-ea"/>
            <a:cs typeface="+mn-cs"/>
          </a:endParaRPr>
        </a:p>
      </dgm:t>
    </dgm:pt>
    <dgm:pt modelId="{B5120F48-E01F-4E57-B2FF-B585F18A936C}" type="parTrans" cxnId="{CA2A2F23-7BB8-42FC-ABC6-E41403B5A8F3}">
      <dgm:prSet/>
      <dgm:spPr/>
      <dgm:t>
        <a:bodyPr/>
        <a:lstStyle/>
        <a:p>
          <a:endParaRPr lang="en-GB"/>
        </a:p>
      </dgm:t>
    </dgm:pt>
    <dgm:pt modelId="{A97814B0-C759-42CD-8186-9B5DFD879920}" type="sibTrans" cxnId="{CA2A2F23-7BB8-42FC-ABC6-E41403B5A8F3}">
      <dgm:prSet/>
      <dgm:spPr/>
      <dgm:t>
        <a:bodyPr/>
        <a:lstStyle/>
        <a:p>
          <a:endParaRPr lang="en-GB"/>
        </a:p>
      </dgm:t>
    </dgm:pt>
    <dgm:pt modelId="{A9F462F7-7558-4FE4-9F1F-B93DC186C528}">
      <dgm:prSet custT="1"/>
      <dgm:spPr/>
      <dgm:t>
        <a:bodyPr/>
        <a:lstStyle/>
        <a:p>
          <a:pPr>
            <a:buChar char="•"/>
          </a:pPr>
          <a:r>
            <a:rPr lang="en-US" sz="1200" b="0">
              <a:solidFill>
                <a:schemeClr val="tx1"/>
              </a:solidFill>
              <a:latin typeface="Raleway" pitchFamily="2" charset="0"/>
              <a:ea typeface="+mn-ea"/>
              <a:cs typeface="+mn-cs"/>
            </a:rPr>
            <a:t>Conduct an annual deep dive partnership audit focusing on a key safeguarding risk</a:t>
          </a:r>
          <a:endParaRPr lang="en-GB" sz="1200" b="0">
            <a:solidFill>
              <a:schemeClr val="tx1"/>
            </a:solidFill>
            <a:latin typeface="Raleway" pitchFamily="2" charset="0"/>
            <a:ea typeface="+mn-ea"/>
            <a:cs typeface="+mn-cs"/>
          </a:endParaRPr>
        </a:p>
      </dgm:t>
    </dgm:pt>
    <dgm:pt modelId="{2E6F7702-62B9-4644-BA1B-6AF1580226D2}" type="parTrans" cxnId="{6A04B411-84FE-472E-AA7B-2060F773DFC7}">
      <dgm:prSet/>
      <dgm:spPr/>
      <dgm:t>
        <a:bodyPr/>
        <a:lstStyle/>
        <a:p>
          <a:endParaRPr lang="en-GB"/>
        </a:p>
      </dgm:t>
    </dgm:pt>
    <dgm:pt modelId="{564E2C20-CCD5-4F1E-A1FF-0BA1DD016E6A}" type="sibTrans" cxnId="{6A04B411-84FE-472E-AA7B-2060F773DFC7}">
      <dgm:prSet/>
      <dgm:spPr/>
      <dgm:t>
        <a:bodyPr/>
        <a:lstStyle/>
        <a:p>
          <a:endParaRPr lang="en-GB"/>
        </a:p>
      </dgm:t>
    </dgm:pt>
    <dgm:pt modelId="{DF158BFD-A775-466D-92DC-EC0E58538F7D}">
      <dgm:prSet custT="1"/>
      <dgm:spPr/>
      <dgm:t>
        <a:bodyPr/>
        <a:lstStyle/>
        <a:p>
          <a:pPr>
            <a:buChar char="•"/>
          </a:pPr>
          <a:r>
            <a:rPr lang="en-US" sz="1200" b="0">
              <a:solidFill>
                <a:schemeClr val="tx1"/>
              </a:solidFill>
              <a:latin typeface="Raleway" pitchFamily="2" charset="0"/>
              <a:ea typeface="+mn-ea"/>
              <a:cs typeface="+mn-cs"/>
            </a:rPr>
            <a:t>Monitor the impact &amp; effectiveness of SAR learning and recommendations in partnership with the SAR subgroup</a:t>
          </a:r>
          <a:endParaRPr lang="en-GB" sz="1200" b="0">
            <a:solidFill>
              <a:schemeClr val="tx1"/>
            </a:solidFill>
            <a:latin typeface="Raleway" pitchFamily="2" charset="0"/>
            <a:ea typeface="+mn-ea"/>
            <a:cs typeface="+mn-cs"/>
          </a:endParaRPr>
        </a:p>
      </dgm:t>
    </dgm:pt>
    <dgm:pt modelId="{14743AD4-A7FA-4564-BAFE-C6ECE16790ED}" type="parTrans" cxnId="{D86BD18B-FCDF-482F-8747-1AF41FB350A1}">
      <dgm:prSet/>
      <dgm:spPr/>
      <dgm:t>
        <a:bodyPr/>
        <a:lstStyle/>
        <a:p>
          <a:endParaRPr lang="en-GB"/>
        </a:p>
      </dgm:t>
    </dgm:pt>
    <dgm:pt modelId="{AC678B94-B234-43B5-997B-ADBBA253BF83}" type="sibTrans" cxnId="{D86BD18B-FCDF-482F-8747-1AF41FB350A1}">
      <dgm:prSet/>
      <dgm:spPr/>
      <dgm:t>
        <a:bodyPr/>
        <a:lstStyle/>
        <a:p>
          <a:endParaRPr lang="en-GB"/>
        </a:p>
      </dgm:t>
    </dgm:pt>
    <dgm:pt modelId="{9A8D9D2F-68E3-4A3E-8085-0C78A27D2AE7}">
      <dgm:prSet custT="1"/>
      <dgm:spPr/>
      <dgm:t>
        <a:bodyPr/>
        <a:lstStyle/>
        <a:p>
          <a:pPr>
            <a:buChar char="•"/>
          </a:pPr>
          <a:r>
            <a:rPr lang="en-US" sz="1200" b="0" err="1">
              <a:solidFill>
                <a:schemeClr val="tx1"/>
              </a:solidFill>
              <a:latin typeface="Raleway" pitchFamily="2" charset="0"/>
              <a:ea typeface="+mn-ea"/>
              <a:cs typeface="+mn-cs"/>
            </a:rPr>
            <a:t>Analyse</a:t>
          </a:r>
          <a:r>
            <a:rPr lang="en-US" sz="1200" b="0">
              <a:solidFill>
                <a:schemeClr val="tx1"/>
              </a:solidFill>
              <a:latin typeface="Raleway" pitchFamily="2" charset="0"/>
              <a:ea typeface="+mn-ea"/>
              <a:cs typeface="+mn-cs"/>
            </a:rPr>
            <a:t> safeguarding data to establish the impact of on the types of abuse taking place to better inform our approach to safeguarding prevention and awareness raising in the community.</a:t>
          </a:r>
          <a:endParaRPr lang="en-GB" sz="1200" b="0">
            <a:solidFill>
              <a:schemeClr val="tx1"/>
            </a:solidFill>
            <a:latin typeface="Raleway" pitchFamily="2" charset="0"/>
            <a:ea typeface="+mn-ea"/>
            <a:cs typeface="+mn-cs"/>
          </a:endParaRPr>
        </a:p>
      </dgm:t>
    </dgm:pt>
    <dgm:pt modelId="{C2C22B32-1F98-418A-BA95-087AF4AFDF3D}" type="parTrans" cxnId="{214D8008-EED0-456B-A5B8-406C4167BEB8}">
      <dgm:prSet/>
      <dgm:spPr/>
      <dgm:t>
        <a:bodyPr/>
        <a:lstStyle/>
        <a:p>
          <a:endParaRPr lang="en-GB"/>
        </a:p>
      </dgm:t>
    </dgm:pt>
    <dgm:pt modelId="{CCD0C893-B4EA-4543-894F-C65CC32CD7E0}" type="sibTrans" cxnId="{214D8008-EED0-456B-A5B8-406C4167BEB8}">
      <dgm:prSet/>
      <dgm:spPr/>
      <dgm:t>
        <a:bodyPr/>
        <a:lstStyle/>
        <a:p>
          <a:endParaRPr lang="en-GB"/>
        </a:p>
      </dgm:t>
    </dgm:pt>
    <dgm:pt modelId="{E2E49BCC-9917-4FFF-B311-AC6977AC0BCB}">
      <dgm:prSet custT="1"/>
      <dgm:spPr/>
      <dgm:t>
        <a:bodyPr/>
        <a:lstStyle/>
        <a:p>
          <a:pPr>
            <a:buChar char="•"/>
          </a:pPr>
          <a:endParaRPr lang="en-GB" sz="1400" b="0">
            <a:solidFill>
              <a:sysClr val="window" lastClr="FFFFFF"/>
            </a:solidFill>
            <a:latin typeface="Calibri"/>
            <a:ea typeface="+mn-ea"/>
            <a:cs typeface="+mn-cs"/>
          </a:endParaRPr>
        </a:p>
      </dgm:t>
    </dgm:pt>
    <dgm:pt modelId="{65997E25-240E-4D1D-B569-B69AD6114A42}" type="parTrans" cxnId="{8930FC66-EB06-4232-9247-EEAA53FE2AB1}">
      <dgm:prSet/>
      <dgm:spPr/>
      <dgm:t>
        <a:bodyPr/>
        <a:lstStyle/>
        <a:p>
          <a:endParaRPr lang="en-GB"/>
        </a:p>
      </dgm:t>
    </dgm:pt>
    <dgm:pt modelId="{94DB8818-6621-4BAB-80FE-D9A831EDE43A}" type="sibTrans" cxnId="{8930FC66-EB06-4232-9247-EEAA53FE2AB1}">
      <dgm:prSet/>
      <dgm:spPr/>
      <dgm:t>
        <a:bodyPr/>
        <a:lstStyle/>
        <a:p>
          <a:endParaRPr lang="en-GB"/>
        </a:p>
      </dgm:t>
    </dgm:pt>
    <dgm:pt modelId="{A5DE1275-8EE8-40E1-8F12-C23596964787}">
      <dgm:prSet custT="1"/>
      <dgm:spPr/>
      <dgm:t>
        <a:bodyPr/>
        <a:lstStyle/>
        <a:p>
          <a:pPr>
            <a:buChar char="•"/>
          </a:pPr>
          <a:r>
            <a:rPr lang="en-US" sz="1200">
              <a:solidFill>
                <a:schemeClr val="tx1"/>
              </a:solidFill>
              <a:latin typeface="Raleway" pitchFamily="2" charset="0"/>
              <a:ea typeface="+mn-ea"/>
              <a:cs typeface="Calibri" panose="020F0502020204030204" pitchFamily="34" charset="0"/>
            </a:rPr>
            <a:t>Launch a project that aims to uncover hidden harm through the expertise and knowledge of existing community groups </a:t>
          </a:r>
          <a:endParaRPr lang="en-GB" sz="1200">
            <a:solidFill>
              <a:schemeClr val="tx1"/>
            </a:solidFill>
            <a:latin typeface="Raleway" pitchFamily="2" charset="0"/>
            <a:ea typeface="+mn-ea"/>
            <a:cs typeface="Calibri" panose="020F0502020204030204" pitchFamily="34" charset="0"/>
          </a:endParaRPr>
        </a:p>
      </dgm:t>
    </dgm:pt>
    <dgm:pt modelId="{712D47A1-0EA0-4A3A-B90E-B985C7265158}" type="parTrans" cxnId="{451BCC12-EAA5-4D64-9F97-B80FFCFDFD18}">
      <dgm:prSet/>
      <dgm:spPr/>
      <dgm:t>
        <a:bodyPr/>
        <a:lstStyle/>
        <a:p>
          <a:endParaRPr lang="en-GB"/>
        </a:p>
      </dgm:t>
    </dgm:pt>
    <dgm:pt modelId="{EA6A43AC-93C8-4744-AE1C-771116A911A8}" type="sibTrans" cxnId="{451BCC12-EAA5-4D64-9F97-B80FFCFDFD18}">
      <dgm:prSet/>
      <dgm:spPr/>
      <dgm:t>
        <a:bodyPr/>
        <a:lstStyle/>
        <a:p>
          <a:endParaRPr lang="en-GB"/>
        </a:p>
      </dgm:t>
    </dgm:pt>
    <dgm:pt modelId="{31F396A7-27F2-48A7-9FB5-7E74553D7EA7}">
      <dgm:prSet custT="1"/>
      <dgm:spPr/>
      <dgm:t>
        <a:bodyPr/>
        <a:lstStyle/>
        <a:p>
          <a:pPr>
            <a:buChar char="•"/>
          </a:pPr>
          <a:r>
            <a:rPr lang="en-US" sz="1200">
              <a:solidFill>
                <a:schemeClr val="tx1"/>
              </a:solidFill>
              <a:latin typeface="Raleway" pitchFamily="2" charset="0"/>
              <a:ea typeface="+mn-ea"/>
              <a:cs typeface="Calibri" panose="020F0502020204030204" pitchFamily="34" charset="0"/>
            </a:rPr>
            <a:t>Refresh and update the digital portal to make it more accessible and easier to navigate for residents</a:t>
          </a:r>
          <a:endParaRPr lang="en-GB" sz="1200">
            <a:solidFill>
              <a:schemeClr val="tx1"/>
            </a:solidFill>
            <a:latin typeface="Raleway" pitchFamily="2" charset="0"/>
            <a:ea typeface="+mn-ea"/>
            <a:cs typeface="Calibri" panose="020F0502020204030204" pitchFamily="34" charset="0"/>
          </a:endParaRPr>
        </a:p>
      </dgm:t>
    </dgm:pt>
    <dgm:pt modelId="{5CA2F16F-B499-49EA-A43C-282804BC2A7C}" type="parTrans" cxnId="{983D5E56-21CA-4A26-9575-4DDE8E6184EE}">
      <dgm:prSet/>
      <dgm:spPr/>
      <dgm:t>
        <a:bodyPr/>
        <a:lstStyle/>
        <a:p>
          <a:endParaRPr lang="en-GB"/>
        </a:p>
      </dgm:t>
    </dgm:pt>
    <dgm:pt modelId="{9F9E264A-073E-4CD5-951E-4E6DD60B24BE}" type="sibTrans" cxnId="{983D5E56-21CA-4A26-9575-4DDE8E6184EE}">
      <dgm:prSet/>
      <dgm:spPr/>
      <dgm:t>
        <a:bodyPr/>
        <a:lstStyle/>
        <a:p>
          <a:endParaRPr lang="en-GB"/>
        </a:p>
      </dgm:t>
    </dgm:pt>
    <dgm:pt modelId="{E3A387B9-7393-4599-A7DD-8982059FF0CB}">
      <dgm:prSet custT="1"/>
      <dgm:spPr/>
      <dgm:t>
        <a:bodyPr/>
        <a:lstStyle/>
        <a:p>
          <a:pPr>
            <a:buNone/>
          </a:pPr>
          <a:endParaRPr lang="en-GB" sz="1200">
            <a:solidFill>
              <a:schemeClr val="tx1"/>
            </a:solidFill>
            <a:latin typeface="Raleway" panose="020B0503030101060003"/>
            <a:ea typeface="+mn-ea"/>
            <a:cs typeface="+mn-cs"/>
          </a:endParaRPr>
        </a:p>
      </dgm:t>
    </dgm:pt>
    <dgm:pt modelId="{5166D21B-1023-41B7-AD55-F5C9AE9DC80F}" type="parTrans" cxnId="{37489DA9-2C69-4161-81E7-BF657E21CC42}">
      <dgm:prSet/>
      <dgm:spPr/>
      <dgm:t>
        <a:bodyPr/>
        <a:lstStyle/>
        <a:p>
          <a:endParaRPr lang="en-GB"/>
        </a:p>
      </dgm:t>
    </dgm:pt>
    <dgm:pt modelId="{A224E304-EBEC-4954-AB75-B46B3F49600C}" type="sibTrans" cxnId="{37489DA9-2C69-4161-81E7-BF657E21CC42}">
      <dgm:prSet/>
      <dgm:spPr/>
      <dgm:t>
        <a:bodyPr/>
        <a:lstStyle/>
        <a:p>
          <a:endParaRPr lang="en-GB"/>
        </a:p>
      </dgm:t>
    </dgm:pt>
    <dgm:pt modelId="{59EF9DF3-52B1-486E-81EF-1247BDE2ED22}">
      <dgm:prSet phldrT="[Text]" custT="1"/>
      <dgm:spPr>
        <a:xfrm>
          <a:off x="4781618" y="3246101"/>
          <a:ext cx="4412083" cy="2647249"/>
        </a:xfrm>
        <a:solidFill>
          <a:schemeClr val="accent1">
            <a:lumMod val="20000"/>
            <a:lumOff val="80000"/>
          </a:schemeClr>
        </a:solidFill>
        <a:ln w="25400" cap="flat" cmpd="sng" algn="ctr">
          <a:solidFill>
            <a:sysClr val="window" lastClr="FFFFFF">
              <a:hueOff val="0"/>
              <a:satOff val="0"/>
              <a:lumOff val="0"/>
              <a:alphaOff val="0"/>
            </a:sysClr>
          </a:solidFill>
          <a:prstDash val="solid"/>
        </a:ln>
        <a:effectLst/>
      </dgm:spPr>
      <dgm:t>
        <a:bodyPr/>
        <a:lstStyle/>
        <a:p>
          <a:pPr marL="92075" indent="-92075">
            <a:buChar char="•"/>
          </a:pPr>
          <a:r>
            <a:rPr lang="en-US" sz="1200" b="0">
              <a:solidFill>
                <a:schemeClr val="tx1"/>
              </a:solidFill>
              <a:latin typeface="Raleway" pitchFamily="2" charset="0"/>
              <a:ea typeface="+mn-ea"/>
              <a:cs typeface="Calibri" panose="020F0502020204030204" pitchFamily="34" charset="0"/>
            </a:rPr>
            <a:t>Continue to commission Safeguarding Adult Reviews where necessary, but with a more innovative approach to better embed learning quickly</a:t>
          </a:r>
          <a:endParaRPr lang="en-GB" sz="1200" b="0">
            <a:solidFill>
              <a:schemeClr val="tx1"/>
            </a:solidFill>
            <a:latin typeface="Raleway" pitchFamily="2" charset="0"/>
            <a:ea typeface="+mn-ea"/>
            <a:cs typeface="Calibri" panose="020F0502020204030204" pitchFamily="34" charset="0"/>
          </a:endParaRPr>
        </a:p>
      </dgm:t>
    </dgm:pt>
    <dgm:pt modelId="{4BD75FE5-85BB-429E-B52F-227975948437}" type="sibTrans" cxnId="{E2144A28-0CC4-4B51-A865-0057E015F2A7}">
      <dgm:prSet/>
      <dgm:spPr/>
      <dgm:t>
        <a:bodyPr/>
        <a:lstStyle/>
        <a:p>
          <a:endParaRPr lang="en-GB"/>
        </a:p>
      </dgm:t>
    </dgm:pt>
    <dgm:pt modelId="{786302A5-8C28-46B2-B715-1F7D50AB56A4}" type="parTrans" cxnId="{E2144A28-0CC4-4B51-A865-0057E015F2A7}">
      <dgm:prSet/>
      <dgm:spPr/>
      <dgm:t>
        <a:bodyPr/>
        <a:lstStyle/>
        <a:p>
          <a:endParaRPr lang="en-GB"/>
        </a:p>
      </dgm:t>
    </dgm:pt>
    <dgm:pt modelId="{BEF2571B-6F8C-4478-8EDF-1C9785E68D70}">
      <dgm:prSet custT="1"/>
      <dgm:spPr/>
      <dgm:t>
        <a:bodyPr/>
        <a:lstStyle/>
        <a:p>
          <a:pPr marL="92075" indent="-92075">
            <a:buChar char="•"/>
          </a:pPr>
          <a:r>
            <a:rPr lang="en-US" sz="1200" b="0">
              <a:solidFill>
                <a:schemeClr val="tx1"/>
              </a:solidFill>
              <a:latin typeface="Raleway" pitchFamily="2" charset="0"/>
              <a:ea typeface="+mn-ea"/>
              <a:cs typeface="Calibri" panose="020F0502020204030204" pitchFamily="34" charset="0"/>
            </a:rPr>
            <a:t>Monitor the impact and effectiveness of SAR learning and recommendations in partnership with the Quality Assurance and Performance subgroup</a:t>
          </a:r>
          <a:endParaRPr lang="en-GB" sz="1200" b="0">
            <a:solidFill>
              <a:schemeClr val="tx1"/>
            </a:solidFill>
            <a:latin typeface="Raleway" pitchFamily="2" charset="0"/>
            <a:ea typeface="+mn-ea"/>
            <a:cs typeface="Calibri" panose="020F0502020204030204" pitchFamily="34" charset="0"/>
          </a:endParaRPr>
        </a:p>
      </dgm:t>
    </dgm:pt>
    <dgm:pt modelId="{8AEE62DD-1A5A-4473-81D7-66418AC681B4}" type="parTrans" cxnId="{9D065C75-345A-456D-A467-07AD50EA71A4}">
      <dgm:prSet/>
      <dgm:spPr/>
      <dgm:t>
        <a:bodyPr/>
        <a:lstStyle/>
        <a:p>
          <a:endParaRPr lang="en-GB"/>
        </a:p>
      </dgm:t>
    </dgm:pt>
    <dgm:pt modelId="{02A2D106-AC24-430E-A256-B25D4A4BCA3A}" type="sibTrans" cxnId="{9D065C75-345A-456D-A467-07AD50EA71A4}">
      <dgm:prSet/>
      <dgm:spPr/>
      <dgm:t>
        <a:bodyPr/>
        <a:lstStyle/>
        <a:p>
          <a:endParaRPr lang="en-GB"/>
        </a:p>
      </dgm:t>
    </dgm:pt>
    <dgm:pt modelId="{52F8948E-700F-4A7F-9021-97A292938D3F}">
      <dgm:prSet custT="1"/>
      <dgm:spPr/>
      <dgm:t>
        <a:bodyPr/>
        <a:lstStyle/>
        <a:p>
          <a:pPr marL="92075" indent="-92075">
            <a:buChar char="•"/>
          </a:pPr>
          <a:r>
            <a:rPr lang="en-US" sz="1200" b="0">
              <a:solidFill>
                <a:schemeClr val="tx1"/>
              </a:solidFill>
              <a:latin typeface="Raleway" pitchFamily="2" charset="0"/>
              <a:ea typeface="+mn-ea"/>
              <a:cs typeface="Calibri" panose="020F0502020204030204" pitchFamily="34" charset="0"/>
            </a:rPr>
            <a:t>Work in partnership with the THCSP to look at issues around all age exploitation and transitional safeguarding</a:t>
          </a:r>
          <a:endParaRPr lang="en-GB" sz="1200" b="0">
            <a:solidFill>
              <a:schemeClr val="tx1"/>
            </a:solidFill>
            <a:latin typeface="Raleway" pitchFamily="2" charset="0"/>
            <a:ea typeface="+mn-ea"/>
            <a:cs typeface="Calibri" panose="020F0502020204030204" pitchFamily="34" charset="0"/>
          </a:endParaRPr>
        </a:p>
      </dgm:t>
    </dgm:pt>
    <dgm:pt modelId="{7414CFDE-C85B-4468-BC1C-2DB3892DDC25}" type="parTrans" cxnId="{ECB9B7B2-F5FD-4911-8511-C80874A7751F}">
      <dgm:prSet/>
      <dgm:spPr/>
      <dgm:t>
        <a:bodyPr/>
        <a:lstStyle/>
        <a:p>
          <a:endParaRPr lang="en-GB"/>
        </a:p>
      </dgm:t>
    </dgm:pt>
    <dgm:pt modelId="{5BF12332-4FC1-4454-B999-E9A7EC288C4A}" type="sibTrans" cxnId="{ECB9B7B2-F5FD-4911-8511-C80874A7751F}">
      <dgm:prSet/>
      <dgm:spPr/>
      <dgm:t>
        <a:bodyPr/>
        <a:lstStyle/>
        <a:p>
          <a:endParaRPr lang="en-GB"/>
        </a:p>
      </dgm:t>
    </dgm:pt>
    <dgm:pt modelId="{8746DAB1-85A7-4370-9A95-143FB65FE39F}">
      <dgm:prSet custT="1"/>
      <dgm:spPr/>
      <dgm:t>
        <a:bodyPr/>
        <a:lstStyle/>
        <a:p>
          <a:pPr marL="92075" indent="-92075">
            <a:buChar char="•"/>
          </a:pPr>
          <a:r>
            <a:rPr lang="en-US" sz="1200" b="0">
              <a:solidFill>
                <a:schemeClr val="tx1"/>
              </a:solidFill>
              <a:latin typeface="Raleway" pitchFamily="2" charset="0"/>
              <a:ea typeface="+mn-ea"/>
              <a:cs typeface="Calibri" panose="020F0502020204030204" pitchFamily="34" charset="0"/>
            </a:rPr>
            <a:t>Aim to further involve the views and participation of people with lived experience in the work of the SAB </a:t>
          </a:r>
          <a:endParaRPr lang="en-GB" sz="1200" b="0">
            <a:solidFill>
              <a:schemeClr val="tx1"/>
            </a:solidFill>
            <a:latin typeface="Raleway" pitchFamily="2" charset="0"/>
            <a:ea typeface="+mn-ea"/>
            <a:cs typeface="Calibri" panose="020F0502020204030204" pitchFamily="34" charset="0"/>
          </a:endParaRPr>
        </a:p>
      </dgm:t>
    </dgm:pt>
    <dgm:pt modelId="{A90265BE-BE8F-4513-B398-0B7713B6DE84}" type="parTrans" cxnId="{A9B653C3-9A71-4E13-8CB8-51ECA75F4F24}">
      <dgm:prSet/>
      <dgm:spPr/>
      <dgm:t>
        <a:bodyPr/>
        <a:lstStyle/>
        <a:p>
          <a:endParaRPr lang="en-GB"/>
        </a:p>
      </dgm:t>
    </dgm:pt>
    <dgm:pt modelId="{22E7D1C4-EBBB-4F96-86C6-732A7FA4D88F}" type="sibTrans" cxnId="{A9B653C3-9A71-4E13-8CB8-51ECA75F4F24}">
      <dgm:prSet/>
      <dgm:spPr/>
      <dgm:t>
        <a:bodyPr/>
        <a:lstStyle/>
        <a:p>
          <a:endParaRPr lang="en-GB"/>
        </a:p>
      </dgm:t>
    </dgm:pt>
    <dgm:pt modelId="{6BFF3FB3-44FF-4EDC-BF67-B5BC511A92B0}">
      <dgm:prSet custT="1"/>
      <dgm:spPr/>
      <dgm:t>
        <a:bodyPr/>
        <a:lstStyle/>
        <a:p>
          <a:pPr marL="114300" indent="0">
            <a:buChar char="•"/>
          </a:pPr>
          <a:endParaRPr lang="en-GB" sz="1200" b="0">
            <a:solidFill>
              <a:schemeClr val="tx1"/>
            </a:solidFill>
            <a:latin typeface="Raleway" panose="020B0503030101060003"/>
            <a:ea typeface="+mn-ea"/>
            <a:cs typeface="+mn-cs"/>
          </a:endParaRPr>
        </a:p>
      </dgm:t>
    </dgm:pt>
    <dgm:pt modelId="{20E8F867-7CEA-486F-83C1-CD8DF11FAD2A}" type="parTrans" cxnId="{B375C457-6280-47EB-860F-9984720F47F0}">
      <dgm:prSet/>
      <dgm:spPr/>
      <dgm:t>
        <a:bodyPr/>
        <a:lstStyle/>
        <a:p>
          <a:endParaRPr lang="en-GB"/>
        </a:p>
      </dgm:t>
    </dgm:pt>
    <dgm:pt modelId="{AA63D47D-C924-483F-BC59-103A9047DE47}" type="sibTrans" cxnId="{B375C457-6280-47EB-860F-9984720F47F0}">
      <dgm:prSet/>
      <dgm:spPr/>
      <dgm:t>
        <a:bodyPr/>
        <a:lstStyle/>
        <a:p>
          <a:endParaRPr lang="en-GB"/>
        </a:p>
      </dgm:t>
    </dgm:pt>
    <dgm:pt modelId="{3B192ABD-814B-4297-B345-AD87F9B70258}">
      <dgm:prSet custT="1"/>
      <dgm:spPr/>
      <dgm:t>
        <a:bodyPr/>
        <a:lstStyle/>
        <a:p>
          <a:pPr>
            <a:buChar char="•"/>
          </a:pPr>
          <a:r>
            <a:rPr lang="en-US" sz="1200">
              <a:solidFill>
                <a:schemeClr val="tx1"/>
              </a:solidFill>
              <a:latin typeface="Raleway" pitchFamily="2" charset="0"/>
            </a:rPr>
            <a:t>Produce 7-minute briefings for recently published SARs and disseminate the learning to partners through online learning events</a:t>
          </a:r>
          <a:endParaRPr lang="en-GB" sz="1200">
            <a:solidFill>
              <a:schemeClr val="tx1"/>
            </a:solidFill>
            <a:latin typeface="Raleway" pitchFamily="2" charset="0"/>
            <a:ea typeface="+mn-ea"/>
            <a:cs typeface="+mn-cs"/>
          </a:endParaRPr>
        </a:p>
      </dgm:t>
    </dgm:pt>
    <dgm:pt modelId="{847FE458-F792-4BA8-B847-B253438DFB60}" type="parTrans" cxnId="{460302D1-A611-465E-9876-3E4CCC2D345F}">
      <dgm:prSet/>
      <dgm:spPr/>
      <dgm:t>
        <a:bodyPr/>
        <a:lstStyle/>
        <a:p>
          <a:endParaRPr lang="en-GB"/>
        </a:p>
      </dgm:t>
    </dgm:pt>
    <dgm:pt modelId="{ACBA253C-82D4-4432-8070-7B44762719BC}" type="sibTrans" cxnId="{460302D1-A611-465E-9876-3E4CCC2D345F}">
      <dgm:prSet/>
      <dgm:spPr/>
      <dgm:t>
        <a:bodyPr/>
        <a:lstStyle/>
        <a:p>
          <a:endParaRPr lang="en-GB"/>
        </a:p>
      </dgm:t>
    </dgm:pt>
    <dgm:pt modelId="{4FA8B2E4-B910-4E15-9583-42C35C567EC8}" type="pres">
      <dgm:prSet presAssocID="{C105647F-8236-44C0-9E95-CA4F3DE273C5}" presName="diagram" presStyleCnt="0">
        <dgm:presLayoutVars>
          <dgm:dir/>
          <dgm:resizeHandles val="exact"/>
        </dgm:presLayoutVars>
      </dgm:prSet>
      <dgm:spPr/>
    </dgm:pt>
    <dgm:pt modelId="{9EB4D908-0587-48EB-B55F-CBB8C1AA23B3}" type="pres">
      <dgm:prSet presAssocID="{4679CB35-78EB-4E7D-8E62-FEBF168A2BDE}" presName="node" presStyleLbl="node1" presStyleIdx="0" presStyleCnt="4">
        <dgm:presLayoutVars>
          <dgm:bulletEnabled val="1"/>
        </dgm:presLayoutVars>
      </dgm:prSet>
      <dgm:spPr/>
    </dgm:pt>
    <dgm:pt modelId="{D6F04BDF-C5E5-48AB-B6F9-3AB416A7CB83}" type="pres">
      <dgm:prSet presAssocID="{411F4D82-7651-4892-988B-160D6FA37689}" presName="sibTrans" presStyleCnt="0"/>
      <dgm:spPr/>
    </dgm:pt>
    <dgm:pt modelId="{0BCE15E3-E02A-4303-B549-3061DEDC7BEC}" type="pres">
      <dgm:prSet presAssocID="{9BAACDFF-E146-4369-8B9F-2C0334BEE8FA}" presName="node" presStyleLbl="node1" presStyleIdx="1" presStyleCnt="4">
        <dgm:presLayoutVars>
          <dgm:bulletEnabled val="1"/>
        </dgm:presLayoutVars>
      </dgm:prSet>
      <dgm:spPr/>
    </dgm:pt>
    <dgm:pt modelId="{1A8AB192-9F6A-4937-AFB6-DC36EF4A79FB}" type="pres">
      <dgm:prSet presAssocID="{DFC6D1FD-7306-470F-955B-AD9146313D1E}" presName="sibTrans" presStyleCnt="0"/>
      <dgm:spPr/>
    </dgm:pt>
    <dgm:pt modelId="{A6744FBC-B049-491B-884E-B3FCC202D8B2}" type="pres">
      <dgm:prSet presAssocID="{093C848C-438B-460D-918C-8DBFAAB24C42}" presName="node" presStyleLbl="node1" presStyleIdx="2" presStyleCnt="4">
        <dgm:presLayoutVars>
          <dgm:bulletEnabled val="1"/>
        </dgm:presLayoutVars>
      </dgm:prSet>
      <dgm:spPr/>
    </dgm:pt>
    <dgm:pt modelId="{801541AE-FB64-47CC-ABD7-AC06C6FE2DC3}" type="pres">
      <dgm:prSet presAssocID="{851B9DD7-41EB-4EAF-A85D-2FF41BC6F645}" presName="sibTrans" presStyleCnt="0"/>
      <dgm:spPr/>
    </dgm:pt>
    <dgm:pt modelId="{C6914BDD-09B1-4F58-95ED-F57C639344C8}" type="pres">
      <dgm:prSet presAssocID="{B539A7FB-FEBA-4CA8-9043-680EE5770648}" presName="node" presStyleLbl="node1" presStyleIdx="3" presStyleCnt="4">
        <dgm:presLayoutVars>
          <dgm:bulletEnabled val="1"/>
        </dgm:presLayoutVars>
      </dgm:prSet>
      <dgm:spPr/>
    </dgm:pt>
  </dgm:ptLst>
  <dgm:cxnLst>
    <dgm:cxn modelId="{214D8008-EED0-456B-A5B8-406C4167BEB8}" srcId="{9BAACDFF-E146-4369-8B9F-2C0334BEE8FA}" destId="{9A8D9D2F-68E3-4A3E-8085-0C78A27D2AE7}" srcOrd="3" destOrd="0" parTransId="{C2C22B32-1F98-418A-BA95-087AF4AFDF3D}" sibTransId="{CCD0C893-B4EA-4543-894F-C65CC32CD7E0}"/>
    <dgm:cxn modelId="{6A04B411-84FE-472E-AA7B-2060F773DFC7}" srcId="{9BAACDFF-E146-4369-8B9F-2C0334BEE8FA}" destId="{A9F462F7-7558-4FE4-9F1F-B93DC186C528}" srcOrd="1" destOrd="0" parTransId="{2E6F7702-62B9-4644-BA1B-6AF1580226D2}" sibTransId="{564E2C20-CCD5-4F1E-A1FF-0BA1DD016E6A}"/>
    <dgm:cxn modelId="{451BCC12-EAA5-4D64-9F97-B80FFCFDFD18}" srcId="{093C848C-438B-460D-918C-8DBFAAB24C42}" destId="{A5DE1275-8EE8-40E1-8F12-C23596964787}" srcOrd="0" destOrd="0" parTransId="{712D47A1-0EA0-4A3A-B90E-B985C7265158}" sibTransId="{EA6A43AC-93C8-4744-AE1C-771116A911A8}"/>
    <dgm:cxn modelId="{CA2A2F23-7BB8-42FC-ABC6-E41403B5A8F3}" srcId="{4679CB35-78EB-4E7D-8E62-FEBF168A2BDE}" destId="{9A416DFE-316A-44E5-A1CC-B23FA1921645}" srcOrd="3" destOrd="0" parTransId="{B5120F48-E01F-4E57-B2FF-B585F18A936C}" sibTransId="{A97814B0-C759-42CD-8186-9B5DFD879920}"/>
    <dgm:cxn modelId="{B323A026-DE15-4D2A-8C08-5145C7CA05F1}" type="presOf" srcId="{BEF2571B-6F8C-4478-8EDF-1C9785E68D70}" destId="{C6914BDD-09B1-4F58-95ED-F57C639344C8}" srcOrd="0" destOrd="2" presId="urn:microsoft.com/office/officeart/2005/8/layout/default"/>
    <dgm:cxn modelId="{E2144A28-0CC4-4B51-A865-0057E015F2A7}" srcId="{B539A7FB-FEBA-4CA8-9043-680EE5770648}" destId="{59EF9DF3-52B1-486E-81EF-1247BDE2ED22}" srcOrd="0" destOrd="0" parTransId="{786302A5-8C28-46B2-B715-1F7D50AB56A4}" sibTransId="{4BD75FE5-85BB-429E-B52F-227975948437}"/>
    <dgm:cxn modelId="{50709838-F83E-44AA-8273-9FF235710F0D}" type="presOf" srcId="{E453EC66-6932-406C-A8D8-2F4E2DE8B0B1}" destId="{0BCE15E3-E02A-4303-B549-3061DEDC7BEC}" srcOrd="0" destOrd="1" presId="urn:microsoft.com/office/officeart/2005/8/layout/default"/>
    <dgm:cxn modelId="{1487EC41-93F0-4BB8-A563-ACCFFF266F2A}" type="presOf" srcId="{B94FF71F-D407-4D37-8220-AAAE9716DFA9}" destId="{9EB4D908-0587-48EB-B55F-CBB8C1AA23B3}" srcOrd="0" destOrd="2" presId="urn:microsoft.com/office/officeart/2005/8/layout/default"/>
    <dgm:cxn modelId="{E7B94143-B31A-4482-A938-4E1EC50AFB68}" type="presOf" srcId="{9BAACDFF-E146-4369-8B9F-2C0334BEE8FA}" destId="{0BCE15E3-E02A-4303-B549-3061DEDC7BEC}" srcOrd="0" destOrd="0" presId="urn:microsoft.com/office/officeart/2005/8/layout/default"/>
    <dgm:cxn modelId="{CF78A064-0D0E-4DA8-8C37-DE436E546D70}" type="presOf" srcId="{A9F462F7-7558-4FE4-9F1F-B93DC186C528}" destId="{0BCE15E3-E02A-4303-B549-3061DEDC7BEC}" srcOrd="0" destOrd="2" presId="urn:microsoft.com/office/officeart/2005/8/layout/default"/>
    <dgm:cxn modelId="{8930FC66-EB06-4232-9247-EEAA53FE2AB1}" srcId="{9BAACDFF-E146-4369-8B9F-2C0334BEE8FA}" destId="{E2E49BCC-9917-4FFF-B311-AC6977AC0BCB}" srcOrd="4" destOrd="0" parTransId="{65997E25-240E-4D1D-B569-B69AD6114A42}" sibTransId="{94DB8818-6621-4BAB-80FE-D9A831EDE43A}"/>
    <dgm:cxn modelId="{AA7B0F6D-67C9-4592-9708-B095280290BE}" srcId="{C105647F-8236-44C0-9E95-CA4F3DE273C5}" destId="{4679CB35-78EB-4E7D-8E62-FEBF168A2BDE}" srcOrd="0" destOrd="0" parTransId="{F78ED44A-21DF-46C4-B9F2-F8DDF46E6F29}" sibTransId="{411F4D82-7651-4892-988B-160D6FA37689}"/>
    <dgm:cxn modelId="{F0A6A572-1B20-4B7D-9BFE-A792CF78DD99}" type="presOf" srcId="{9A416DFE-316A-44E5-A1CC-B23FA1921645}" destId="{9EB4D908-0587-48EB-B55F-CBB8C1AA23B3}" srcOrd="0" destOrd="4" presId="urn:microsoft.com/office/officeart/2005/8/layout/default"/>
    <dgm:cxn modelId="{9D065C75-345A-456D-A467-07AD50EA71A4}" srcId="{B539A7FB-FEBA-4CA8-9043-680EE5770648}" destId="{BEF2571B-6F8C-4478-8EDF-1C9785E68D70}" srcOrd="1" destOrd="0" parTransId="{8AEE62DD-1A5A-4473-81D7-66418AC681B4}" sibTransId="{02A2D106-AC24-430E-A256-B25D4A4BCA3A}"/>
    <dgm:cxn modelId="{983D5E56-21CA-4A26-9575-4DDE8E6184EE}" srcId="{093C848C-438B-460D-918C-8DBFAAB24C42}" destId="{31F396A7-27F2-48A7-9FB5-7E74553D7EA7}" srcOrd="1" destOrd="0" parTransId="{5CA2F16F-B499-49EA-A43C-282804BC2A7C}" sibTransId="{9F9E264A-073E-4CD5-951E-4E6DD60B24BE}"/>
    <dgm:cxn modelId="{B375C457-6280-47EB-860F-9984720F47F0}" srcId="{B539A7FB-FEBA-4CA8-9043-680EE5770648}" destId="{6BFF3FB3-44FF-4EDC-BF67-B5BC511A92B0}" srcOrd="4" destOrd="0" parTransId="{20E8F867-7CEA-486F-83C1-CD8DF11FAD2A}" sibTransId="{AA63D47D-C924-483F-BC59-103A9047DE47}"/>
    <dgm:cxn modelId="{E5532079-9A18-455D-B673-B378FB7EDBAE}" srcId="{4679CB35-78EB-4E7D-8E62-FEBF168A2BDE}" destId="{0743CB85-D987-4377-BFF1-2CA63E172136}" srcOrd="0" destOrd="0" parTransId="{13967330-5B32-493C-8411-6FF2281AD0AA}" sibTransId="{2D9CF9DC-B55C-4E91-A3F2-CC863DE74817}"/>
    <dgm:cxn modelId="{6F77987E-2866-4846-A75D-F3F07D1D2B61}" type="presOf" srcId="{C105647F-8236-44C0-9E95-CA4F3DE273C5}" destId="{4FA8B2E4-B910-4E15-9583-42C35C567EC8}" srcOrd="0" destOrd="0" presId="urn:microsoft.com/office/officeart/2005/8/layout/default"/>
    <dgm:cxn modelId="{72D18E80-075B-4560-85EC-212DC57FA597}" srcId="{C105647F-8236-44C0-9E95-CA4F3DE273C5}" destId="{093C848C-438B-460D-918C-8DBFAAB24C42}" srcOrd="2" destOrd="0" parTransId="{6AB4E8F5-8B2A-4218-84FC-0BF85C748A3F}" sibTransId="{851B9DD7-41EB-4EAF-A85D-2FF41BC6F645}"/>
    <dgm:cxn modelId="{94A98084-FEBD-4E9C-A153-5C19F6FF120E}" type="presOf" srcId="{A5DE1275-8EE8-40E1-8F12-C23596964787}" destId="{A6744FBC-B049-491B-884E-B3FCC202D8B2}" srcOrd="0" destOrd="1" presId="urn:microsoft.com/office/officeart/2005/8/layout/default"/>
    <dgm:cxn modelId="{F612B887-1A2B-425E-95D5-EF66C8CB59A7}" srcId="{C105647F-8236-44C0-9E95-CA4F3DE273C5}" destId="{B539A7FB-FEBA-4CA8-9043-680EE5770648}" srcOrd="3" destOrd="0" parTransId="{5C897FCB-8920-4F54-BCAD-EDF71D31F0B0}" sibTransId="{A8B3573E-74F1-46F8-B4F4-FEEC79F14373}"/>
    <dgm:cxn modelId="{D86BD18B-FCDF-482F-8747-1AF41FB350A1}" srcId="{9BAACDFF-E146-4369-8B9F-2C0334BEE8FA}" destId="{DF158BFD-A775-466D-92DC-EC0E58538F7D}" srcOrd="2" destOrd="0" parTransId="{14743AD4-A7FA-4564-BAFE-C6ECE16790ED}" sibTransId="{AC678B94-B234-43B5-997B-ADBBA253BF83}"/>
    <dgm:cxn modelId="{227B9592-B1AF-4CE2-A39A-09778269C875}" type="presOf" srcId="{3B192ABD-814B-4297-B345-AD87F9B70258}" destId="{9EB4D908-0587-48EB-B55F-CBB8C1AA23B3}" srcOrd="0" destOrd="3" presId="urn:microsoft.com/office/officeart/2005/8/layout/default"/>
    <dgm:cxn modelId="{E8EEFA93-AE0F-4BCC-8553-D637A3FDFC43}" type="presOf" srcId="{093C848C-438B-460D-918C-8DBFAAB24C42}" destId="{A6744FBC-B049-491B-884E-B3FCC202D8B2}" srcOrd="0" destOrd="0" presId="urn:microsoft.com/office/officeart/2005/8/layout/default"/>
    <dgm:cxn modelId="{97388596-690A-402F-80F1-D1EA6E4E1A2A}" type="presOf" srcId="{E2E49BCC-9917-4FFF-B311-AC6977AC0BCB}" destId="{0BCE15E3-E02A-4303-B549-3061DEDC7BEC}" srcOrd="0" destOrd="5" presId="urn:microsoft.com/office/officeart/2005/8/layout/default"/>
    <dgm:cxn modelId="{7096039F-1B11-4557-BBC6-D0F960BC10FC}" type="presOf" srcId="{DF158BFD-A775-466D-92DC-EC0E58538F7D}" destId="{0BCE15E3-E02A-4303-B549-3061DEDC7BEC}" srcOrd="0" destOrd="3" presId="urn:microsoft.com/office/officeart/2005/8/layout/default"/>
    <dgm:cxn modelId="{80E6D6A5-42A7-4390-8DB6-0421E6C9047A}" srcId="{9BAACDFF-E146-4369-8B9F-2C0334BEE8FA}" destId="{E453EC66-6932-406C-A8D8-2F4E2DE8B0B1}" srcOrd="0" destOrd="0" parTransId="{CD530F31-B6E5-41D2-9860-B94D0D4FFBB4}" sibTransId="{B8DDCCDE-AA0A-4F27-80AA-68EA42795255}"/>
    <dgm:cxn modelId="{37489DA9-2C69-4161-81E7-BF657E21CC42}" srcId="{093C848C-438B-460D-918C-8DBFAAB24C42}" destId="{E3A387B9-7393-4599-A7DD-8982059FF0CB}" srcOrd="2" destOrd="0" parTransId="{5166D21B-1023-41B7-AD55-F5C9AE9DC80F}" sibTransId="{A224E304-EBEC-4954-AB75-B46B3F49600C}"/>
    <dgm:cxn modelId="{ECB9B7B2-F5FD-4911-8511-C80874A7751F}" srcId="{B539A7FB-FEBA-4CA8-9043-680EE5770648}" destId="{52F8948E-700F-4A7F-9021-97A292938D3F}" srcOrd="2" destOrd="0" parTransId="{7414CFDE-C85B-4468-BC1C-2DB3892DDC25}" sibTransId="{5BF12332-4FC1-4454-B999-E9A7EC288C4A}"/>
    <dgm:cxn modelId="{391ACAB2-45D1-4FC3-964A-4280A09018EE}" type="presOf" srcId="{52F8948E-700F-4A7F-9021-97A292938D3F}" destId="{C6914BDD-09B1-4F58-95ED-F57C639344C8}" srcOrd="0" destOrd="3" presId="urn:microsoft.com/office/officeart/2005/8/layout/default"/>
    <dgm:cxn modelId="{DB4FA5B7-992A-48CA-9602-175B8147A898}" type="presOf" srcId="{8746DAB1-85A7-4370-9A95-143FB65FE39F}" destId="{C6914BDD-09B1-4F58-95ED-F57C639344C8}" srcOrd="0" destOrd="4" presId="urn:microsoft.com/office/officeart/2005/8/layout/default"/>
    <dgm:cxn modelId="{D54996BD-615B-4A6A-983A-45A18A9A2A50}" type="presOf" srcId="{E3A387B9-7393-4599-A7DD-8982059FF0CB}" destId="{A6744FBC-B049-491B-884E-B3FCC202D8B2}" srcOrd="0" destOrd="3" presId="urn:microsoft.com/office/officeart/2005/8/layout/default"/>
    <dgm:cxn modelId="{DF3B5FC2-F747-4EF4-9873-9DB26CF4136D}" type="presOf" srcId="{31F396A7-27F2-48A7-9FB5-7E74553D7EA7}" destId="{A6744FBC-B049-491B-884E-B3FCC202D8B2}" srcOrd="0" destOrd="2" presId="urn:microsoft.com/office/officeart/2005/8/layout/default"/>
    <dgm:cxn modelId="{A9B653C3-9A71-4E13-8CB8-51ECA75F4F24}" srcId="{B539A7FB-FEBA-4CA8-9043-680EE5770648}" destId="{8746DAB1-85A7-4370-9A95-143FB65FE39F}" srcOrd="3" destOrd="0" parTransId="{A90265BE-BE8F-4513-B398-0B7713B6DE84}" sibTransId="{22E7D1C4-EBBB-4F96-86C6-732A7FA4D88F}"/>
    <dgm:cxn modelId="{C8566AD0-E51D-49E9-AEDA-CF68EF347575}" type="presOf" srcId="{59EF9DF3-52B1-486E-81EF-1247BDE2ED22}" destId="{C6914BDD-09B1-4F58-95ED-F57C639344C8}" srcOrd="0" destOrd="1" presId="urn:microsoft.com/office/officeart/2005/8/layout/default"/>
    <dgm:cxn modelId="{460302D1-A611-465E-9876-3E4CCC2D345F}" srcId="{4679CB35-78EB-4E7D-8E62-FEBF168A2BDE}" destId="{3B192ABD-814B-4297-B345-AD87F9B70258}" srcOrd="2" destOrd="0" parTransId="{847FE458-F792-4BA8-B847-B253438DFB60}" sibTransId="{ACBA253C-82D4-4432-8070-7B44762719BC}"/>
    <dgm:cxn modelId="{9AD357D3-222B-4A30-A36B-CA40F7CD0FEE}" type="presOf" srcId="{9A8D9D2F-68E3-4A3E-8085-0C78A27D2AE7}" destId="{0BCE15E3-E02A-4303-B549-3061DEDC7BEC}" srcOrd="0" destOrd="4" presId="urn:microsoft.com/office/officeart/2005/8/layout/default"/>
    <dgm:cxn modelId="{87FF1ED7-75B4-4862-A41A-7BB1EB1EA761}" type="presOf" srcId="{4679CB35-78EB-4E7D-8E62-FEBF168A2BDE}" destId="{9EB4D908-0587-48EB-B55F-CBB8C1AA23B3}" srcOrd="0" destOrd="0" presId="urn:microsoft.com/office/officeart/2005/8/layout/default"/>
    <dgm:cxn modelId="{A03DC6D8-7649-4F41-8506-4498D2D88813}" type="presOf" srcId="{B539A7FB-FEBA-4CA8-9043-680EE5770648}" destId="{C6914BDD-09B1-4F58-95ED-F57C639344C8}" srcOrd="0" destOrd="0" presId="urn:microsoft.com/office/officeart/2005/8/layout/default"/>
    <dgm:cxn modelId="{2B0116DF-72B9-438E-9E41-3E9FA528B85F}" type="presOf" srcId="{0743CB85-D987-4377-BFF1-2CA63E172136}" destId="{9EB4D908-0587-48EB-B55F-CBB8C1AA23B3}" srcOrd="0" destOrd="1" presId="urn:microsoft.com/office/officeart/2005/8/layout/default"/>
    <dgm:cxn modelId="{BA8EFDE2-0F28-43FA-B0F8-ACEC4887DD38}" srcId="{4679CB35-78EB-4E7D-8E62-FEBF168A2BDE}" destId="{B94FF71F-D407-4D37-8220-AAAE9716DFA9}" srcOrd="1" destOrd="0" parTransId="{77D4341C-0F43-47B2-8870-E01AB3656BF2}" sibTransId="{0CC77CF7-DA85-4B1F-8B02-FC3D0412ACE6}"/>
    <dgm:cxn modelId="{735E3AF1-87BF-4255-938C-BDFC6BA3596D}" srcId="{C105647F-8236-44C0-9E95-CA4F3DE273C5}" destId="{9BAACDFF-E146-4369-8B9F-2C0334BEE8FA}" srcOrd="1" destOrd="0" parTransId="{0CB4B71D-17B5-465B-BE31-A41A401F2219}" sibTransId="{DFC6D1FD-7306-470F-955B-AD9146313D1E}"/>
    <dgm:cxn modelId="{95E1E4FC-EF69-497C-A460-F9468E02C4CD}" type="presOf" srcId="{6BFF3FB3-44FF-4EDC-BF67-B5BC511A92B0}" destId="{C6914BDD-09B1-4F58-95ED-F57C639344C8}" srcOrd="0" destOrd="5" presId="urn:microsoft.com/office/officeart/2005/8/layout/default"/>
    <dgm:cxn modelId="{61D98248-AD33-4074-B6CD-AB8AC64A3787}" type="presParOf" srcId="{4FA8B2E4-B910-4E15-9583-42C35C567EC8}" destId="{9EB4D908-0587-48EB-B55F-CBB8C1AA23B3}" srcOrd="0" destOrd="0" presId="urn:microsoft.com/office/officeart/2005/8/layout/default"/>
    <dgm:cxn modelId="{369C69B1-A654-4351-A5DA-B30E4D3458C7}" type="presParOf" srcId="{4FA8B2E4-B910-4E15-9583-42C35C567EC8}" destId="{D6F04BDF-C5E5-48AB-B6F9-3AB416A7CB83}" srcOrd="1" destOrd="0" presId="urn:microsoft.com/office/officeart/2005/8/layout/default"/>
    <dgm:cxn modelId="{D290413D-C312-4FCE-A048-FFE5A66B90B2}" type="presParOf" srcId="{4FA8B2E4-B910-4E15-9583-42C35C567EC8}" destId="{0BCE15E3-E02A-4303-B549-3061DEDC7BEC}" srcOrd="2" destOrd="0" presId="urn:microsoft.com/office/officeart/2005/8/layout/default"/>
    <dgm:cxn modelId="{4FDA44DF-FED6-493D-89E2-9A9368239757}" type="presParOf" srcId="{4FA8B2E4-B910-4E15-9583-42C35C567EC8}" destId="{1A8AB192-9F6A-4937-AFB6-DC36EF4A79FB}" srcOrd="3" destOrd="0" presId="urn:microsoft.com/office/officeart/2005/8/layout/default"/>
    <dgm:cxn modelId="{F1B69C83-F39B-4301-8E84-7C295873F85A}" type="presParOf" srcId="{4FA8B2E4-B910-4E15-9583-42C35C567EC8}" destId="{A6744FBC-B049-491B-884E-B3FCC202D8B2}" srcOrd="4" destOrd="0" presId="urn:microsoft.com/office/officeart/2005/8/layout/default"/>
    <dgm:cxn modelId="{78286AEB-DDF1-4AFD-A96B-F776C0B7218A}" type="presParOf" srcId="{4FA8B2E4-B910-4E15-9583-42C35C567EC8}" destId="{801541AE-FB64-47CC-ABD7-AC06C6FE2DC3}" srcOrd="5" destOrd="0" presId="urn:microsoft.com/office/officeart/2005/8/layout/default"/>
    <dgm:cxn modelId="{71299E44-5CE0-48B4-B518-9B0018F036F0}" type="presParOf" srcId="{4FA8B2E4-B910-4E15-9583-42C35C567EC8}" destId="{C6914BDD-09B1-4F58-95ED-F57C639344C8}" srcOrd="6"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AD9473-95AD-48C3-B574-A32F6E05580C}" type="doc">
      <dgm:prSet loTypeId="urn:microsoft.com/office/officeart/2005/8/layout/matrix1" loCatId="matrix" qsTypeId="urn:microsoft.com/office/officeart/2005/8/quickstyle/3d1" qsCatId="3D" csTypeId="urn:microsoft.com/office/officeart/2005/8/colors/colorful5" csCatId="colorful" phldr="1"/>
      <dgm:spPr/>
      <dgm:t>
        <a:bodyPr/>
        <a:lstStyle/>
        <a:p>
          <a:endParaRPr lang="en-GB"/>
        </a:p>
      </dgm:t>
    </dgm:pt>
    <dgm:pt modelId="{282B8D38-5131-471D-AD9D-E44E4FF95016}">
      <dgm:prSet phldrT="[Text]"/>
      <dgm:spPr/>
      <dgm:t>
        <a:bodyPr/>
        <a:lstStyle/>
        <a:p>
          <a:r>
            <a:rPr lang="en-US" dirty="0">
              <a:latin typeface="Raleway" pitchFamily="2" charset="0"/>
            </a:rPr>
            <a:t>We will be influential and</a:t>
          </a:r>
          <a:r>
            <a:rPr lang="en-US" b="1" dirty="0">
              <a:latin typeface="Raleway" pitchFamily="2" charset="0"/>
            </a:rPr>
            <a:t> let people who live complicated and chaotic lives know that we care about them. </a:t>
          </a:r>
          <a:r>
            <a:rPr lang="en-US" dirty="0">
              <a:latin typeface="Raleway" pitchFamily="2" charset="0"/>
            </a:rPr>
            <a:t>We will work with other strategic partnerships in Tower Hamlets to deliver joint plans.</a:t>
          </a:r>
          <a:endParaRPr lang="en-GB" dirty="0">
            <a:latin typeface="Raleway" pitchFamily="2" charset="0"/>
          </a:endParaRPr>
        </a:p>
      </dgm:t>
      <dgm:extLst>
        <a:ext uri="{E40237B7-FDA0-4F09-8148-C483321AD2D9}">
          <dgm14:cNvPr xmlns:dgm14="http://schemas.microsoft.com/office/drawing/2010/diagram" id="0" name=""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
      </dgm:extLst>
    </dgm:pt>
    <dgm:pt modelId="{AF80BD8C-2F2B-4353-A132-6D55DA62BAAD}" type="parTrans" cxnId="{CDD23C94-8511-4A73-9AFB-500CFEDBE424}">
      <dgm:prSet/>
      <dgm:spPr/>
      <dgm:t>
        <a:bodyPr/>
        <a:lstStyle/>
        <a:p>
          <a:endParaRPr lang="en-GB">
            <a:latin typeface="Raleway" pitchFamily="2" charset="0"/>
          </a:endParaRPr>
        </a:p>
      </dgm:t>
    </dgm:pt>
    <dgm:pt modelId="{FC3E702C-E78C-46E8-9838-D365B88CFB07}" type="sibTrans" cxnId="{CDD23C94-8511-4A73-9AFB-500CFEDBE424}">
      <dgm:prSet/>
      <dgm:spPr/>
      <dgm:t>
        <a:bodyPr/>
        <a:lstStyle/>
        <a:p>
          <a:endParaRPr lang="en-GB">
            <a:latin typeface="Raleway" pitchFamily="2" charset="0"/>
          </a:endParaRPr>
        </a:p>
      </dgm:t>
    </dgm:pt>
    <dgm:pt modelId="{449A38EC-C2A9-4E17-B6D1-292213AB3160}">
      <dgm:prSet phldrT="[Text]"/>
      <dgm:spPr/>
      <dgm:t>
        <a:bodyPr/>
        <a:lstStyle/>
        <a:p>
          <a:pPr rtl="0"/>
          <a:r>
            <a:rPr lang="en-US">
              <a:latin typeface="Raleway"/>
            </a:rPr>
            <a:t>We know that Self-Neglect and Hoarding is an increasing issue. </a:t>
          </a:r>
          <a:r>
            <a:rPr lang="en-US" b="1">
              <a:latin typeface="Raleway"/>
            </a:rPr>
            <a:t>We will publish a toolkit to help professionals, and begin a two year programme to equip professionals to respect people’s rights whilst intervening early enough with the right preventative offer for adults at risk </a:t>
          </a:r>
          <a:endParaRPr lang="en-GB" b="1">
            <a:latin typeface="Raleway" pitchFamily="2" charset="0"/>
          </a:endParaRPr>
        </a:p>
      </dgm:t>
      <dgm:extLst>
        <a:ext uri="{E40237B7-FDA0-4F09-8148-C483321AD2D9}">
          <dgm14:cNvPr xmlns:dgm14="http://schemas.microsoft.com/office/drawing/2010/diagram" id="0" name=""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
      </dgm:extLst>
    </dgm:pt>
    <dgm:pt modelId="{C6F078C2-1083-499C-A742-A3163F22E568}" type="parTrans" cxnId="{1C761962-4EF9-406B-9555-FA8322292A6C}">
      <dgm:prSet/>
      <dgm:spPr/>
      <dgm:t>
        <a:bodyPr/>
        <a:lstStyle/>
        <a:p>
          <a:endParaRPr lang="en-GB">
            <a:latin typeface="Raleway" pitchFamily="2" charset="0"/>
          </a:endParaRPr>
        </a:p>
      </dgm:t>
    </dgm:pt>
    <dgm:pt modelId="{F88A79D1-9EF2-417C-841D-91A04080BB71}" type="sibTrans" cxnId="{1C761962-4EF9-406B-9555-FA8322292A6C}">
      <dgm:prSet/>
      <dgm:spPr/>
      <dgm:t>
        <a:bodyPr/>
        <a:lstStyle/>
        <a:p>
          <a:endParaRPr lang="en-GB">
            <a:latin typeface="Raleway" pitchFamily="2" charset="0"/>
          </a:endParaRPr>
        </a:p>
      </dgm:t>
    </dgm:pt>
    <dgm:pt modelId="{15A82425-3E59-4E53-89D5-E3D1D3487CFB}">
      <dgm:prSet phldrT="[Text]"/>
      <dgm:spPr/>
      <dgm:t>
        <a:bodyPr/>
        <a:lstStyle/>
        <a:p>
          <a:r>
            <a:rPr lang="en-US" dirty="0">
              <a:latin typeface="Raleway" pitchFamily="2" charset="0"/>
            </a:rPr>
            <a:t>Some of the most marginalized people in Tower Hamlets have complex care and support needs because of their substance misuse. Housing insecurity is very often a feature of their lives. </a:t>
          </a:r>
          <a:r>
            <a:rPr lang="en-US" b="1" dirty="0">
              <a:latin typeface="Raleway" pitchFamily="2" charset="0"/>
            </a:rPr>
            <a:t>We want to build on the extensive provision in Tower Hamlets to make sure that the best practice in housing support for this group of residents becomes the standard for all housing providers. </a:t>
          </a:r>
          <a:r>
            <a:rPr lang="en-US" b="0" dirty="0">
              <a:latin typeface="Raleway" pitchFamily="2" charset="0"/>
            </a:rPr>
            <a:t>We will offer training around mental capacity assessment in recognition that this is an extremely complex and challenging area for practitioners.</a:t>
          </a:r>
          <a:endParaRPr lang="en-GB" b="0" dirty="0">
            <a:latin typeface="Raleway" pitchFamily="2" charset="0"/>
          </a:endParaRPr>
        </a:p>
      </dgm:t>
      <dgm:extLst>
        <a:ext uri="{E40237B7-FDA0-4F09-8148-C483321AD2D9}">
          <dgm14:cNvPr xmlns:dgm14="http://schemas.microsoft.com/office/drawing/2010/diagram" id="0" name=""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
      </dgm:extLst>
    </dgm:pt>
    <dgm:pt modelId="{39BEA190-9635-47F3-828B-D89702920BB9}" type="parTrans" cxnId="{D18799E8-BE97-475E-BA99-9304A763ED00}">
      <dgm:prSet/>
      <dgm:spPr/>
      <dgm:t>
        <a:bodyPr/>
        <a:lstStyle/>
        <a:p>
          <a:endParaRPr lang="en-GB">
            <a:latin typeface="Raleway" pitchFamily="2" charset="0"/>
          </a:endParaRPr>
        </a:p>
      </dgm:t>
    </dgm:pt>
    <dgm:pt modelId="{ACCE92EB-1051-4219-A8D7-9897826A69E1}" type="sibTrans" cxnId="{D18799E8-BE97-475E-BA99-9304A763ED00}">
      <dgm:prSet/>
      <dgm:spPr/>
      <dgm:t>
        <a:bodyPr/>
        <a:lstStyle/>
        <a:p>
          <a:endParaRPr lang="en-GB">
            <a:latin typeface="Raleway" pitchFamily="2" charset="0"/>
          </a:endParaRPr>
        </a:p>
      </dgm:t>
    </dgm:pt>
    <dgm:pt modelId="{0C2B2204-7B58-47B9-BA41-9E6A0B4DA332}">
      <dgm:prSet phldrT="[Text]"/>
      <dgm:spPr/>
      <dgm:t>
        <a:bodyPr/>
        <a:lstStyle/>
        <a:p>
          <a:endParaRPr lang="en-US">
            <a:latin typeface="Raleway" pitchFamily="2" charset="0"/>
          </a:endParaRPr>
        </a:p>
        <a:p>
          <a:pPr rtl="0"/>
          <a:r>
            <a:rPr lang="en-US">
              <a:latin typeface="Raleway"/>
            </a:rPr>
            <a:t>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a:t>
          </a:r>
          <a:r>
            <a:rPr lang="en-US" b="1">
              <a:latin typeface="Raleway"/>
            </a:rPr>
            <a:t> We will track the way training in each organisation improves people’s lives</a:t>
          </a:r>
          <a:endParaRPr lang="en-GB" b="1">
            <a:latin typeface="Raleway"/>
          </a:endParaRPr>
        </a:p>
      </dgm:t>
      <dgm:extLst>
        <a:ext uri="{E40237B7-FDA0-4F09-8148-C483321AD2D9}">
          <dgm14:cNvPr xmlns:dgm14="http://schemas.microsoft.com/office/drawing/2010/diagram" id="0" name=""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
      </dgm:extLst>
    </dgm:pt>
    <dgm:pt modelId="{25C60B73-00F0-4209-96A5-A2B5C6877DC0}" type="sibTrans" cxnId="{8078B911-D15E-4D95-941D-D70251415D96}">
      <dgm:prSet/>
      <dgm:spPr/>
      <dgm:t>
        <a:bodyPr/>
        <a:lstStyle/>
        <a:p>
          <a:endParaRPr lang="en-GB">
            <a:latin typeface="Raleway" pitchFamily="2" charset="0"/>
          </a:endParaRPr>
        </a:p>
      </dgm:t>
    </dgm:pt>
    <dgm:pt modelId="{E08A838E-AC76-4DCE-834E-32CB4B38A580}" type="parTrans" cxnId="{8078B911-D15E-4D95-941D-D70251415D96}">
      <dgm:prSet/>
      <dgm:spPr/>
      <dgm:t>
        <a:bodyPr/>
        <a:lstStyle/>
        <a:p>
          <a:endParaRPr lang="en-GB">
            <a:latin typeface="Raleway" pitchFamily="2" charset="0"/>
          </a:endParaRPr>
        </a:p>
      </dgm:t>
    </dgm:pt>
    <dgm:pt modelId="{B608595E-C0F6-44CA-A47D-92BD65285D43}">
      <dgm:prSet phldrT="[Text]"/>
      <dgm:spPr/>
      <dgm:t>
        <a:bodyPr/>
        <a:lstStyle/>
        <a:p>
          <a:r>
            <a:rPr lang="en-US" b="1">
              <a:latin typeface="Raleway"/>
            </a:rPr>
            <a:t>We want to work with people with learning disabilities to make sure we are doing the best scrutiny and governance possible to keep them safe </a:t>
          </a:r>
          <a:r>
            <a:rPr lang="en-US">
              <a:latin typeface="Raleway"/>
            </a:rPr>
            <a:t>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a:t>
          </a:r>
          <a:endParaRPr lang="en-GB">
            <a:latin typeface="Raleway"/>
          </a:endParaRPr>
        </a:p>
      </dgm:t>
      <dgm:extLst>
        <a:ext uri="{E40237B7-FDA0-4F09-8148-C483321AD2D9}">
          <dgm14:cNvPr xmlns:dgm14="http://schemas.microsoft.com/office/drawing/2010/diagram" id="0" name=""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
      </dgm:extLst>
    </dgm:pt>
    <dgm:pt modelId="{ACE5177F-2F7D-42A8-B344-11D3047D99E8}" type="sibTrans" cxnId="{66EC406E-5D09-4C32-8CA2-9924C60C3755}">
      <dgm:prSet/>
      <dgm:spPr/>
      <dgm:t>
        <a:bodyPr/>
        <a:lstStyle/>
        <a:p>
          <a:endParaRPr lang="en-GB">
            <a:latin typeface="Raleway" pitchFamily="2" charset="0"/>
          </a:endParaRPr>
        </a:p>
      </dgm:t>
    </dgm:pt>
    <dgm:pt modelId="{CBFA155F-7A09-4BAC-AF5B-6EF3815298CD}" type="parTrans" cxnId="{66EC406E-5D09-4C32-8CA2-9924C60C3755}">
      <dgm:prSet/>
      <dgm:spPr/>
      <dgm:t>
        <a:bodyPr/>
        <a:lstStyle/>
        <a:p>
          <a:endParaRPr lang="en-GB">
            <a:latin typeface="Raleway" pitchFamily="2" charset="0"/>
          </a:endParaRPr>
        </a:p>
      </dgm:t>
    </dgm:pt>
    <dgm:pt modelId="{EA7E384C-52A7-49EE-AC4F-63711328CAC3}" type="pres">
      <dgm:prSet presAssocID="{AAAD9473-95AD-48C3-B574-A32F6E05580C}" presName="diagram" presStyleCnt="0">
        <dgm:presLayoutVars>
          <dgm:chMax val="1"/>
          <dgm:dir/>
          <dgm:animLvl val="ctr"/>
          <dgm:resizeHandles val="exact"/>
        </dgm:presLayoutVars>
      </dgm:prSet>
      <dgm:spPr/>
    </dgm:pt>
    <dgm:pt modelId="{4492FBF9-568A-4897-9550-0ACF538B98DC}" type="pres">
      <dgm:prSet presAssocID="{AAAD9473-95AD-48C3-B574-A32F6E05580C}" presName="matrix" presStyleCnt="0"/>
      <dgm:spPr/>
    </dgm:pt>
    <dgm:pt modelId="{A7A8771F-8C0E-46D6-8B4A-42EC618F016B}" type="pres">
      <dgm:prSet presAssocID="{AAAD9473-95AD-48C3-B574-A32F6E05580C}" presName="tile1" presStyleLbl="node1" presStyleIdx="0" presStyleCnt="4"/>
      <dgm:spPr/>
    </dgm:pt>
    <dgm:pt modelId="{26004911-C94F-4849-B1D5-E36005336FA5}" type="pres">
      <dgm:prSet presAssocID="{AAAD9473-95AD-48C3-B574-A32F6E05580C}" presName="tile1text" presStyleLbl="node1" presStyleIdx="0" presStyleCnt="4">
        <dgm:presLayoutVars>
          <dgm:chMax val="0"/>
          <dgm:chPref val="0"/>
          <dgm:bulletEnabled val="1"/>
        </dgm:presLayoutVars>
      </dgm:prSet>
      <dgm:spPr/>
    </dgm:pt>
    <dgm:pt modelId="{B750FC8C-439D-42DF-84BE-BBC610844E1C}" type="pres">
      <dgm:prSet presAssocID="{AAAD9473-95AD-48C3-B574-A32F6E05580C}" presName="tile2" presStyleLbl="node1" presStyleIdx="1" presStyleCnt="4"/>
      <dgm:spPr/>
    </dgm:pt>
    <dgm:pt modelId="{5FDE5ACD-2370-4DCF-9416-B77104134BDD}" type="pres">
      <dgm:prSet presAssocID="{AAAD9473-95AD-48C3-B574-A32F6E05580C}" presName="tile2text" presStyleLbl="node1" presStyleIdx="1" presStyleCnt="4">
        <dgm:presLayoutVars>
          <dgm:chMax val="0"/>
          <dgm:chPref val="0"/>
          <dgm:bulletEnabled val="1"/>
        </dgm:presLayoutVars>
      </dgm:prSet>
      <dgm:spPr/>
    </dgm:pt>
    <dgm:pt modelId="{994D19AC-0AC8-4B95-BE66-74A60AC80970}" type="pres">
      <dgm:prSet presAssocID="{AAAD9473-95AD-48C3-B574-A32F6E05580C}" presName="tile3" presStyleLbl="node1" presStyleIdx="2" presStyleCnt="4"/>
      <dgm:spPr/>
    </dgm:pt>
    <dgm:pt modelId="{536DD4A5-84AE-463D-A0CF-FA1754413D2C}" type="pres">
      <dgm:prSet presAssocID="{AAAD9473-95AD-48C3-B574-A32F6E05580C}" presName="tile3text" presStyleLbl="node1" presStyleIdx="2" presStyleCnt="4">
        <dgm:presLayoutVars>
          <dgm:chMax val="0"/>
          <dgm:chPref val="0"/>
          <dgm:bulletEnabled val="1"/>
        </dgm:presLayoutVars>
      </dgm:prSet>
      <dgm:spPr/>
    </dgm:pt>
    <dgm:pt modelId="{9DDF19FD-8F5F-4B2A-AA45-E3AAB16042C7}" type="pres">
      <dgm:prSet presAssocID="{AAAD9473-95AD-48C3-B574-A32F6E05580C}" presName="tile4" presStyleLbl="node1" presStyleIdx="3" presStyleCnt="4"/>
      <dgm:spPr/>
    </dgm:pt>
    <dgm:pt modelId="{3528CAED-91B0-41D9-84A3-8A9FDBAB0DF8}" type="pres">
      <dgm:prSet presAssocID="{AAAD9473-95AD-48C3-B574-A32F6E05580C}" presName="tile4text" presStyleLbl="node1" presStyleIdx="3" presStyleCnt="4">
        <dgm:presLayoutVars>
          <dgm:chMax val="0"/>
          <dgm:chPref val="0"/>
          <dgm:bulletEnabled val="1"/>
        </dgm:presLayoutVars>
      </dgm:prSet>
      <dgm:spPr/>
    </dgm:pt>
    <dgm:pt modelId="{5B96553A-58A2-4FA9-93D4-231AB5AC8EC3}" type="pres">
      <dgm:prSet presAssocID="{AAAD9473-95AD-48C3-B574-A32F6E05580C}" presName="centerTile" presStyleLbl="fgShp" presStyleIdx="0" presStyleCnt="1">
        <dgm:presLayoutVars>
          <dgm:chMax val="0"/>
          <dgm:chPref val="0"/>
        </dgm:presLayoutVars>
      </dgm:prSet>
      <dgm:spPr/>
    </dgm:pt>
  </dgm:ptLst>
  <dgm:cxnLst>
    <dgm:cxn modelId="{8078B911-D15E-4D95-941D-D70251415D96}" srcId="{282B8D38-5131-471D-AD9D-E44E4FF95016}" destId="{0C2B2204-7B58-47B9-BA41-9E6A0B4DA332}" srcOrd="0" destOrd="0" parTransId="{E08A838E-AC76-4DCE-834E-32CB4B38A580}" sibTransId="{25C60B73-00F0-4209-96A5-A2B5C6877DC0}"/>
    <dgm:cxn modelId="{AC596E17-F86F-40AF-8A81-3D3EE4541294}" type="presOf" srcId="{0C2B2204-7B58-47B9-BA41-9E6A0B4DA332}" destId="{26004911-C94F-4849-B1D5-E36005336FA5}" srcOrd="1" destOrd="0" presId="urn:microsoft.com/office/officeart/2005/8/layout/matrix1"/>
    <dgm:cxn modelId="{AE25062E-5EBC-4CD7-9192-D855F8EEEFE7}" type="presOf" srcId="{449A38EC-C2A9-4E17-B6D1-292213AB3160}" destId="{5FDE5ACD-2370-4DCF-9416-B77104134BDD}" srcOrd="1" destOrd="0" presId="urn:microsoft.com/office/officeart/2005/8/layout/matrix1"/>
    <dgm:cxn modelId="{1C761962-4EF9-406B-9555-FA8322292A6C}" srcId="{282B8D38-5131-471D-AD9D-E44E4FF95016}" destId="{449A38EC-C2A9-4E17-B6D1-292213AB3160}" srcOrd="1" destOrd="0" parTransId="{C6F078C2-1083-499C-A742-A3163F22E568}" sibTransId="{F88A79D1-9EF2-417C-841D-91A04080BB71}"/>
    <dgm:cxn modelId="{66EC406E-5D09-4C32-8CA2-9924C60C3755}" srcId="{282B8D38-5131-471D-AD9D-E44E4FF95016}" destId="{B608595E-C0F6-44CA-A47D-92BD65285D43}" srcOrd="2" destOrd="0" parTransId="{CBFA155F-7A09-4BAC-AF5B-6EF3815298CD}" sibTransId="{ACE5177F-2F7D-42A8-B344-11D3047D99E8}"/>
    <dgm:cxn modelId="{334CD94E-41BB-4B35-A1EB-C0B992DC7337}" type="presOf" srcId="{0C2B2204-7B58-47B9-BA41-9E6A0B4DA332}" destId="{A7A8771F-8C0E-46D6-8B4A-42EC618F016B}" srcOrd="0" destOrd="0" presId="urn:microsoft.com/office/officeart/2005/8/layout/matrix1"/>
    <dgm:cxn modelId="{9948FA78-01C1-4B20-BCBE-52CECD1AD12B}" type="presOf" srcId="{449A38EC-C2A9-4E17-B6D1-292213AB3160}" destId="{B750FC8C-439D-42DF-84BE-BBC610844E1C}" srcOrd="0" destOrd="0" presId="urn:microsoft.com/office/officeart/2005/8/layout/matrix1"/>
    <dgm:cxn modelId="{DE45A587-8B5C-4D7F-B045-674766FBB237}" type="presOf" srcId="{B608595E-C0F6-44CA-A47D-92BD65285D43}" destId="{536DD4A5-84AE-463D-A0CF-FA1754413D2C}" srcOrd="1" destOrd="0" presId="urn:microsoft.com/office/officeart/2005/8/layout/matrix1"/>
    <dgm:cxn modelId="{CDD23C94-8511-4A73-9AFB-500CFEDBE424}" srcId="{AAAD9473-95AD-48C3-B574-A32F6E05580C}" destId="{282B8D38-5131-471D-AD9D-E44E4FF95016}" srcOrd="0" destOrd="0" parTransId="{AF80BD8C-2F2B-4353-A132-6D55DA62BAAD}" sibTransId="{FC3E702C-E78C-46E8-9838-D365B88CFB07}"/>
    <dgm:cxn modelId="{2DE9A4D5-00D9-49BC-B6F9-FB853890E906}" type="presOf" srcId="{B608595E-C0F6-44CA-A47D-92BD65285D43}" destId="{994D19AC-0AC8-4B95-BE66-74A60AC80970}" srcOrd="0" destOrd="0" presId="urn:microsoft.com/office/officeart/2005/8/layout/matrix1"/>
    <dgm:cxn modelId="{D91686D7-2411-4E73-9EE8-B48E3DF3B4B9}" type="presOf" srcId="{282B8D38-5131-471D-AD9D-E44E4FF95016}" destId="{5B96553A-58A2-4FA9-93D4-231AB5AC8EC3}" srcOrd="0" destOrd="0" presId="urn:microsoft.com/office/officeart/2005/8/layout/matrix1"/>
    <dgm:cxn modelId="{3972D0E4-9C68-4BC7-B695-84C7B11BE914}" type="presOf" srcId="{15A82425-3E59-4E53-89D5-E3D1D3487CFB}" destId="{9DDF19FD-8F5F-4B2A-AA45-E3AAB16042C7}" srcOrd="0" destOrd="0" presId="urn:microsoft.com/office/officeart/2005/8/layout/matrix1"/>
    <dgm:cxn modelId="{D18799E8-BE97-475E-BA99-9304A763ED00}" srcId="{282B8D38-5131-471D-AD9D-E44E4FF95016}" destId="{15A82425-3E59-4E53-89D5-E3D1D3487CFB}" srcOrd="3" destOrd="0" parTransId="{39BEA190-9635-47F3-828B-D89702920BB9}" sibTransId="{ACCE92EB-1051-4219-A8D7-9897826A69E1}"/>
    <dgm:cxn modelId="{E40B0DEF-29B7-4322-9D2C-A31C743735F5}" type="presOf" srcId="{15A82425-3E59-4E53-89D5-E3D1D3487CFB}" destId="{3528CAED-91B0-41D9-84A3-8A9FDBAB0DF8}" srcOrd="1" destOrd="0" presId="urn:microsoft.com/office/officeart/2005/8/layout/matrix1"/>
    <dgm:cxn modelId="{3D2736F2-CD69-486A-AF98-08ACA722737B}" type="presOf" srcId="{AAAD9473-95AD-48C3-B574-A32F6E05580C}" destId="{EA7E384C-52A7-49EE-AC4F-63711328CAC3}" srcOrd="0" destOrd="0" presId="urn:microsoft.com/office/officeart/2005/8/layout/matrix1"/>
    <dgm:cxn modelId="{E6468E95-7F8E-4C4C-AB3A-C1A0C1C06200}" type="presParOf" srcId="{EA7E384C-52A7-49EE-AC4F-63711328CAC3}" destId="{4492FBF9-568A-4897-9550-0ACF538B98DC}" srcOrd="0" destOrd="0" presId="urn:microsoft.com/office/officeart/2005/8/layout/matrix1"/>
    <dgm:cxn modelId="{7527BBFD-F8D9-4747-999B-DD38A557C962}" type="presParOf" srcId="{4492FBF9-568A-4897-9550-0ACF538B98DC}" destId="{A7A8771F-8C0E-46D6-8B4A-42EC618F016B}" srcOrd="0" destOrd="0" presId="urn:microsoft.com/office/officeart/2005/8/layout/matrix1"/>
    <dgm:cxn modelId="{5055CE28-F342-4292-BF6C-879510D25655}" type="presParOf" srcId="{4492FBF9-568A-4897-9550-0ACF538B98DC}" destId="{26004911-C94F-4849-B1D5-E36005336FA5}" srcOrd="1" destOrd="0" presId="urn:microsoft.com/office/officeart/2005/8/layout/matrix1"/>
    <dgm:cxn modelId="{9F003E2C-B27C-4F2D-AFA9-5C773795689E}" type="presParOf" srcId="{4492FBF9-568A-4897-9550-0ACF538B98DC}" destId="{B750FC8C-439D-42DF-84BE-BBC610844E1C}" srcOrd="2" destOrd="0" presId="urn:microsoft.com/office/officeart/2005/8/layout/matrix1"/>
    <dgm:cxn modelId="{84A0A97E-8967-4714-BB83-8706CEC7EECE}" type="presParOf" srcId="{4492FBF9-568A-4897-9550-0ACF538B98DC}" destId="{5FDE5ACD-2370-4DCF-9416-B77104134BDD}" srcOrd="3" destOrd="0" presId="urn:microsoft.com/office/officeart/2005/8/layout/matrix1"/>
    <dgm:cxn modelId="{F5A68A53-5628-46EF-A9E3-3DD6DC65647A}" type="presParOf" srcId="{4492FBF9-568A-4897-9550-0ACF538B98DC}" destId="{994D19AC-0AC8-4B95-BE66-74A60AC80970}" srcOrd="4" destOrd="0" presId="urn:microsoft.com/office/officeart/2005/8/layout/matrix1"/>
    <dgm:cxn modelId="{FCDFE3CA-C211-477E-BAC7-911204EEA9FB}" type="presParOf" srcId="{4492FBF9-568A-4897-9550-0ACF538B98DC}" destId="{536DD4A5-84AE-463D-A0CF-FA1754413D2C}" srcOrd="5" destOrd="0" presId="urn:microsoft.com/office/officeart/2005/8/layout/matrix1"/>
    <dgm:cxn modelId="{649A2C5F-2F91-461F-A8BF-68C49166F809}" type="presParOf" srcId="{4492FBF9-568A-4897-9550-0ACF538B98DC}" destId="{9DDF19FD-8F5F-4B2A-AA45-E3AAB16042C7}" srcOrd="6" destOrd="0" presId="urn:microsoft.com/office/officeart/2005/8/layout/matrix1"/>
    <dgm:cxn modelId="{7897E56F-E6A6-427A-AC21-D6094C488549}" type="presParOf" srcId="{4492FBF9-568A-4897-9550-0ACF538B98DC}" destId="{3528CAED-91B0-41D9-84A3-8A9FDBAB0DF8}" srcOrd="7" destOrd="0" presId="urn:microsoft.com/office/officeart/2005/8/layout/matrix1"/>
    <dgm:cxn modelId="{69DD0365-D121-46A7-A0CC-BD6B63368F6E}" type="presParOf" srcId="{EA7E384C-52A7-49EE-AC4F-63711328CAC3}" destId="{5B96553A-58A2-4FA9-93D4-231AB5AC8EC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C81E5-2DDF-4C1F-8F81-A275345107B7}">
      <dsp:nvSpPr>
        <dsp:cNvPr id="0" name=""/>
        <dsp:cNvSpPr/>
      </dsp:nvSpPr>
      <dsp:spPr>
        <a:xfrm>
          <a:off x="0" y="536"/>
          <a:ext cx="1798789" cy="1798789"/>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993" tIns="15240" rIns="98993" bIns="15240" numCol="1" spcCol="1270" anchor="ctr" anchorCtr="0">
          <a:noAutofit/>
        </a:bodyPr>
        <a:lstStyle/>
        <a:p>
          <a:pPr marL="0" lvl="0" indent="0" algn="ctr" defTabSz="533400" rtl="0">
            <a:lnSpc>
              <a:spcPct val="90000"/>
            </a:lnSpc>
            <a:spcBef>
              <a:spcPct val="0"/>
            </a:spcBef>
            <a:spcAft>
              <a:spcPct val="35000"/>
            </a:spcAft>
            <a:buNone/>
          </a:pPr>
          <a:r>
            <a:rPr lang="en-GB" sz="1200" b="0" kern="1200">
              <a:latin typeface="Raleway"/>
            </a:rPr>
            <a:t>Publish an annual strategic plan</a:t>
          </a:r>
        </a:p>
      </dsp:txBody>
      <dsp:txXfrm>
        <a:off x="263427" y="263963"/>
        <a:ext cx="1271935" cy="1271935"/>
      </dsp:txXfrm>
    </dsp:sp>
    <dsp:sp modelId="{D74C5355-B0BF-41D3-81CA-04DD2ED6A6E4}">
      <dsp:nvSpPr>
        <dsp:cNvPr id="0" name=""/>
        <dsp:cNvSpPr/>
      </dsp:nvSpPr>
      <dsp:spPr>
        <a:xfrm>
          <a:off x="1456053" y="536"/>
          <a:ext cx="1798789" cy="1798789"/>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993" tIns="15240" rIns="98993" bIns="15240" numCol="1" spcCol="1270" anchor="ctr" anchorCtr="0">
          <a:noAutofit/>
        </a:bodyPr>
        <a:lstStyle/>
        <a:p>
          <a:pPr marL="0" lvl="0" indent="0" algn="ctr" defTabSz="533400">
            <a:lnSpc>
              <a:spcPct val="90000"/>
            </a:lnSpc>
            <a:spcBef>
              <a:spcPct val="0"/>
            </a:spcBef>
            <a:spcAft>
              <a:spcPct val="35000"/>
            </a:spcAft>
            <a:buNone/>
          </a:pPr>
          <a:r>
            <a:rPr lang="en-GB" sz="1200" b="0" kern="1200">
              <a:latin typeface="Raleway" pitchFamily="2" charset="0"/>
            </a:rPr>
            <a:t>Undertake Safeguarding Adult Reviews  </a:t>
          </a:r>
        </a:p>
      </dsp:txBody>
      <dsp:txXfrm>
        <a:off x="1719480" y="263963"/>
        <a:ext cx="1271935" cy="1271935"/>
      </dsp:txXfrm>
    </dsp:sp>
    <dsp:sp modelId="{B868B591-ECE8-44C4-B252-C7C4DCD961CA}">
      <dsp:nvSpPr>
        <dsp:cNvPr id="0" name=""/>
        <dsp:cNvSpPr/>
      </dsp:nvSpPr>
      <dsp:spPr>
        <a:xfrm>
          <a:off x="2895084" y="536"/>
          <a:ext cx="1798789" cy="1798789"/>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98993" tIns="15240" rIns="98993" bIns="15240" numCol="1" spcCol="1270" anchor="ctr" anchorCtr="0">
          <a:noAutofit/>
        </a:bodyPr>
        <a:lstStyle/>
        <a:p>
          <a:pPr marL="0" lvl="0" indent="0" algn="ctr" defTabSz="533400">
            <a:lnSpc>
              <a:spcPct val="90000"/>
            </a:lnSpc>
            <a:spcBef>
              <a:spcPct val="0"/>
            </a:spcBef>
            <a:spcAft>
              <a:spcPct val="35000"/>
            </a:spcAft>
            <a:buNone/>
          </a:pPr>
          <a:r>
            <a:rPr lang="en-GB" sz="1200" b="0" kern="1200">
              <a:latin typeface="Raleway" pitchFamily="2" charset="0"/>
            </a:rPr>
            <a:t>Publish an annual report </a:t>
          </a:r>
        </a:p>
      </dsp:txBody>
      <dsp:txXfrm>
        <a:off x="3158511" y="263963"/>
        <a:ext cx="1271935" cy="1271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BA5CE-118E-48EB-9D15-EDE11BEB8229}">
      <dsp:nvSpPr>
        <dsp:cNvPr id="0" name=""/>
        <dsp:cNvSpPr/>
      </dsp:nvSpPr>
      <dsp:spPr>
        <a:xfrm>
          <a:off x="33419" y="108339"/>
          <a:ext cx="2218838" cy="133130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GB" sz="1200" kern="1200" dirty="0">
              <a:latin typeface="Raleway"/>
            </a:rPr>
            <a:t>How safeguarding has been promoted and developed over the last year</a:t>
          </a:r>
          <a:endParaRPr lang="en-GB" sz="1200" kern="1200" dirty="0">
            <a:latin typeface="Raleway" pitchFamily="2" charset="0"/>
          </a:endParaRPr>
        </a:p>
      </dsp:txBody>
      <dsp:txXfrm>
        <a:off x="72412" y="147332"/>
        <a:ext cx="2140852" cy="1253317"/>
      </dsp:txXfrm>
    </dsp:sp>
    <dsp:sp modelId="{791789FD-36D3-4E6E-A144-961FE2862FC7}">
      <dsp:nvSpPr>
        <dsp:cNvPr id="0" name=""/>
        <dsp:cNvSpPr/>
      </dsp:nvSpPr>
      <dsp:spPr>
        <a:xfrm rot="21575768">
          <a:off x="2467637" y="487907"/>
          <a:ext cx="456627" cy="550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2467639" y="598444"/>
        <a:ext cx="319639" cy="330163"/>
      </dsp:txXfrm>
    </dsp:sp>
    <dsp:sp modelId="{B44BF1AF-E37B-4E27-85F8-E21C5D4B7C8C}">
      <dsp:nvSpPr>
        <dsp:cNvPr id="0" name=""/>
        <dsp:cNvSpPr/>
      </dsp:nvSpPr>
      <dsp:spPr>
        <a:xfrm>
          <a:off x="3113797" y="86625"/>
          <a:ext cx="2218838" cy="133130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aleway"/>
            </a:rPr>
            <a:t>How the Board intends to continue this in the future. </a:t>
          </a:r>
          <a:endParaRPr lang="en-GB" sz="1400" kern="1200" dirty="0">
            <a:latin typeface="Raleway"/>
          </a:endParaRPr>
        </a:p>
      </dsp:txBody>
      <dsp:txXfrm>
        <a:off x="3152790" y="125618"/>
        <a:ext cx="2140852" cy="1253317"/>
      </dsp:txXfrm>
    </dsp:sp>
    <dsp:sp modelId="{DE9A173C-0938-4D95-A5DB-98516A129A76}">
      <dsp:nvSpPr>
        <dsp:cNvPr id="0" name=""/>
        <dsp:cNvSpPr/>
      </dsp:nvSpPr>
      <dsp:spPr>
        <a:xfrm>
          <a:off x="5554519" y="477141"/>
          <a:ext cx="470393" cy="5502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GB" sz="2500" kern="1200"/>
        </a:p>
      </dsp:txBody>
      <dsp:txXfrm>
        <a:off x="5554519" y="587195"/>
        <a:ext cx="329275" cy="330163"/>
      </dsp:txXfrm>
    </dsp:sp>
    <dsp:sp modelId="{079004CF-2D4E-48F9-9B68-5DF74D76717B}">
      <dsp:nvSpPr>
        <dsp:cNvPr id="0" name=""/>
        <dsp:cNvSpPr/>
      </dsp:nvSpPr>
      <dsp:spPr>
        <a:xfrm>
          <a:off x="6220171" y="86625"/>
          <a:ext cx="2218838" cy="1331303"/>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Raleway"/>
            </a:rPr>
            <a:t>Contributions from board members, chairs of subgroups and other relevant partnerships.</a:t>
          </a:r>
        </a:p>
      </dsp:txBody>
      <dsp:txXfrm>
        <a:off x="6259164" y="125618"/>
        <a:ext cx="2140852" cy="1253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EACED-ECC4-4C1D-A309-77ADD2B020E3}">
      <dsp:nvSpPr>
        <dsp:cNvPr id="0" name=""/>
        <dsp:cNvSpPr/>
      </dsp:nvSpPr>
      <dsp:spPr>
        <a:xfrm>
          <a:off x="0" y="338702"/>
          <a:ext cx="3270608" cy="1962365"/>
        </a:xfrm>
        <a:prstGeom prst="rect">
          <a:avLst/>
        </a:prstGeom>
        <a:solidFill>
          <a:schemeClr val="accent1">
            <a:lumMod val="60000"/>
            <a:lumOff val="40000"/>
            <a:alpha val="5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Font typeface="Symbol" panose="05050102010706020507" pitchFamily="18" charset="2"/>
            <a:buNone/>
          </a:pPr>
          <a:r>
            <a:rPr lang="en-GB" sz="1300" kern="1200">
              <a:solidFill>
                <a:schemeClr val="tx1"/>
              </a:solidFill>
              <a:effectLst/>
              <a:latin typeface="Raleway"/>
              <a:cs typeface="Arial"/>
            </a:rPr>
            <a:t>Tower Hamlets continues to have one of the </a:t>
          </a:r>
          <a:r>
            <a:rPr lang="en-GB" sz="1300" b="1" kern="1200">
              <a:solidFill>
                <a:schemeClr val="tx1"/>
              </a:solidFill>
              <a:effectLst/>
              <a:latin typeface="Raleway"/>
              <a:cs typeface="Arial"/>
            </a:rPr>
            <a:t>fastest growing populations </a:t>
          </a:r>
          <a:r>
            <a:rPr lang="en-GB" sz="1300" kern="1200">
              <a:solidFill>
                <a:schemeClr val="tx1"/>
              </a:solidFill>
              <a:effectLst/>
              <a:latin typeface="Raleway"/>
              <a:cs typeface="Arial"/>
            </a:rPr>
            <a:t>nationally and now has an estimated population of 324,745.</a:t>
          </a:r>
          <a:endParaRPr lang="en-GB" sz="1300" kern="1200">
            <a:solidFill>
              <a:schemeClr val="tx1"/>
            </a:solidFill>
            <a:latin typeface="Raleway"/>
          </a:endParaRPr>
        </a:p>
      </dsp:txBody>
      <dsp:txXfrm>
        <a:off x="0" y="338702"/>
        <a:ext cx="3270608" cy="1962365"/>
      </dsp:txXfrm>
    </dsp:sp>
    <dsp:sp modelId="{BC543BD6-033F-4845-B33D-96B3A654421E}">
      <dsp:nvSpPr>
        <dsp:cNvPr id="0" name=""/>
        <dsp:cNvSpPr/>
      </dsp:nvSpPr>
      <dsp:spPr>
        <a:xfrm>
          <a:off x="3597669" y="338702"/>
          <a:ext cx="3270608" cy="1962365"/>
        </a:xfrm>
        <a:prstGeom prst="rect">
          <a:avLst/>
        </a:prstGeom>
        <a:solidFill>
          <a:schemeClr val="accent1">
            <a:lumMod val="60000"/>
            <a:lumOff val="40000"/>
            <a:alpha val="5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Font typeface="Symbol" panose="05050102010706020507" pitchFamily="18" charset="2"/>
            <a:buNone/>
          </a:pPr>
          <a:r>
            <a:rPr lang="en-GB" sz="1300" kern="1200">
              <a:solidFill>
                <a:schemeClr val="tx1"/>
              </a:solidFill>
              <a:effectLst/>
              <a:latin typeface="Raleway"/>
              <a:ea typeface="Arial" panose="020B0604020202020204" pitchFamily="34" charset="0"/>
              <a:cs typeface="Arial"/>
            </a:rPr>
            <a:t>The Median Age in Tower Hamlets was 31.6 – the </a:t>
          </a:r>
          <a:r>
            <a:rPr lang="en-GB" sz="1300" b="1" kern="1200">
              <a:solidFill>
                <a:schemeClr val="tx1"/>
              </a:solidFill>
              <a:effectLst/>
              <a:latin typeface="Raleway"/>
              <a:ea typeface="Arial" panose="020B0604020202020204" pitchFamily="34" charset="0"/>
              <a:cs typeface="Arial"/>
            </a:rPr>
            <a:t>youngest of any area in England and Wales</a:t>
          </a:r>
          <a:r>
            <a:rPr lang="en-GB" sz="1300" kern="1200">
              <a:solidFill>
                <a:schemeClr val="tx1"/>
              </a:solidFill>
              <a:effectLst/>
              <a:latin typeface="Raleway"/>
              <a:ea typeface="Arial" panose="020B0604020202020204" pitchFamily="34" charset="0"/>
              <a:cs typeface="Arial"/>
            </a:rPr>
            <a:t>.  The borough had the </a:t>
          </a:r>
          <a:r>
            <a:rPr lang="en-GB" sz="1300" b="1" kern="1200">
              <a:solidFill>
                <a:schemeClr val="tx1"/>
              </a:solidFill>
              <a:effectLst/>
              <a:latin typeface="Raleway"/>
              <a:ea typeface="Arial" panose="020B0604020202020204" pitchFamily="34" charset="0"/>
              <a:cs typeface="Arial"/>
            </a:rPr>
            <a:t>smallest proportion of older people aged 65</a:t>
          </a:r>
          <a:r>
            <a:rPr lang="en-GB" sz="1300" b="0" kern="1200">
              <a:solidFill>
                <a:schemeClr val="tx1"/>
              </a:solidFill>
              <a:effectLst/>
              <a:latin typeface="Raleway"/>
              <a:cs typeface="Arial"/>
            </a:rPr>
            <a:t>+.</a:t>
          </a:r>
          <a:r>
            <a:rPr lang="en-GB" sz="1300" kern="1200">
              <a:solidFill>
                <a:schemeClr val="tx1"/>
              </a:solidFill>
              <a:effectLst/>
              <a:latin typeface="Raleway"/>
              <a:cs typeface="Arial"/>
            </a:rPr>
            <a:t> </a:t>
          </a:r>
          <a:endParaRPr lang="en-GB" sz="1300" kern="1200">
            <a:solidFill>
              <a:schemeClr val="tx1"/>
            </a:solidFill>
            <a:latin typeface="Raleway"/>
          </a:endParaRPr>
        </a:p>
      </dsp:txBody>
      <dsp:txXfrm>
        <a:off x="3597669" y="338702"/>
        <a:ext cx="3270608" cy="1962365"/>
      </dsp:txXfrm>
    </dsp:sp>
    <dsp:sp modelId="{DA10A11B-A520-4B5A-A04F-92CA1D47F7AB}">
      <dsp:nvSpPr>
        <dsp:cNvPr id="0" name=""/>
        <dsp:cNvSpPr/>
      </dsp:nvSpPr>
      <dsp:spPr>
        <a:xfrm>
          <a:off x="7195338" y="338702"/>
          <a:ext cx="3270608" cy="1962365"/>
        </a:xfrm>
        <a:prstGeom prst="rect">
          <a:avLst/>
        </a:prstGeom>
        <a:solidFill>
          <a:schemeClr val="accent1">
            <a:lumMod val="60000"/>
            <a:lumOff val="40000"/>
            <a:alpha val="50000"/>
          </a:schemeClr>
        </a:solidFill>
        <a:ln w="12700" cap="flat" cmpd="sng" algn="ctr">
          <a:solidFill>
            <a:schemeClr val="tx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Font typeface="Symbol" panose="05050102010706020507" pitchFamily="18" charset="2"/>
            <a:buNone/>
          </a:pPr>
          <a:r>
            <a:rPr lang="en-GB" sz="1300" kern="1200">
              <a:solidFill>
                <a:schemeClr val="tx1"/>
              </a:solidFill>
              <a:latin typeface="Raleway"/>
              <a:ea typeface="Calibri" panose="020F0502020204030204" pitchFamily="34" charset="0"/>
              <a:cs typeface="Arial"/>
            </a:rPr>
            <a:t>At 34.6%, Tower Hamlets has the </a:t>
          </a:r>
          <a:r>
            <a:rPr lang="en-GB" sz="1300" b="1" kern="1200">
              <a:solidFill>
                <a:schemeClr val="tx1"/>
              </a:solidFill>
              <a:latin typeface="Raleway"/>
              <a:ea typeface="Calibri" panose="020F0502020204030204" pitchFamily="34" charset="0"/>
              <a:cs typeface="Arial"/>
            </a:rPr>
            <a:t>largest Bangladeshi population in England and Wales </a:t>
          </a:r>
          <a:r>
            <a:rPr lang="en-GB" sz="1300" kern="1200">
              <a:solidFill>
                <a:schemeClr val="tx1"/>
              </a:solidFill>
              <a:latin typeface="Raleway"/>
              <a:ea typeface="Calibri" panose="020F0502020204030204" pitchFamily="34" charset="0"/>
              <a:cs typeface="Arial"/>
            </a:rPr>
            <a:t>and the </a:t>
          </a:r>
          <a:r>
            <a:rPr lang="en-GB" sz="1300" b="1" kern="1200">
              <a:solidFill>
                <a:schemeClr val="tx1"/>
              </a:solidFill>
              <a:latin typeface="Raleway"/>
              <a:ea typeface="Calibri" panose="020F0502020204030204" pitchFamily="34" charset="0"/>
              <a:cs typeface="Arial"/>
            </a:rPr>
            <a:t>largest Muslim population </a:t>
          </a:r>
          <a:r>
            <a:rPr lang="en-GB" sz="1300" kern="1200">
              <a:solidFill>
                <a:schemeClr val="tx1"/>
              </a:solidFill>
              <a:latin typeface="Raleway"/>
              <a:ea typeface="Calibri" panose="020F0502020204030204" pitchFamily="34" charset="0"/>
              <a:cs typeface="Arial"/>
            </a:rPr>
            <a:t>(39.9%) in England and Wales.  It had the fourth smallest White British population and the smallest Christian population in England</a:t>
          </a:r>
          <a:r>
            <a:rPr lang="en-GB" sz="1300" kern="1200">
              <a:solidFill>
                <a:schemeClr val="tx1"/>
              </a:solidFill>
              <a:latin typeface="Raleway"/>
              <a:cs typeface="Arial"/>
            </a:rPr>
            <a:t>. </a:t>
          </a:r>
        </a:p>
      </dsp:txBody>
      <dsp:txXfrm>
        <a:off x="7195338" y="338702"/>
        <a:ext cx="3270608" cy="1962365"/>
      </dsp:txXfrm>
    </dsp:sp>
    <dsp:sp modelId="{0F8A0859-47D0-4BAD-AE53-EAF332091875}">
      <dsp:nvSpPr>
        <dsp:cNvPr id="0" name=""/>
        <dsp:cNvSpPr/>
      </dsp:nvSpPr>
      <dsp:spPr>
        <a:xfrm>
          <a:off x="0" y="2628127"/>
          <a:ext cx="3270608" cy="1962365"/>
        </a:xfrm>
        <a:prstGeom prst="rect">
          <a:avLst/>
        </a:prstGeom>
        <a:solidFill>
          <a:schemeClr val="accent4">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Symbol" panose="05050102010706020507" pitchFamily="18" charset="2"/>
            <a:buNone/>
          </a:pPr>
          <a:r>
            <a:rPr lang="en-US" sz="1300" kern="1200">
              <a:solidFill>
                <a:schemeClr val="tx1"/>
              </a:solidFill>
              <a:latin typeface="Raleway" panose="020B0503030101060003"/>
            </a:rPr>
            <a:t>In 2022, </a:t>
          </a:r>
          <a:r>
            <a:rPr lang="en-US" sz="1300" b="1" kern="1200">
              <a:solidFill>
                <a:schemeClr val="tx1"/>
              </a:solidFill>
              <a:latin typeface="Raleway" panose="020B0503030101060003"/>
            </a:rPr>
            <a:t>nearly 4,000 older </a:t>
          </a:r>
          <a:r>
            <a:rPr lang="en-US" sz="1300" kern="1200">
              <a:solidFill>
                <a:schemeClr val="tx1"/>
              </a:solidFill>
              <a:latin typeface="Raleway" panose="020B0503030101060003"/>
            </a:rPr>
            <a:t>and vulnerable residents received long and short-term care support from the council.</a:t>
          </a:r>
          <a:endParaRPr lang="en-GB" sz="1300" kern="1200">
            <a:solidFill>
              <a:schemeClr val="tx1"/>
            </a:solidFill>
            <a:latin typeface="Raleway" panose="020B0503030101060003"/>
          </a:endParaRPr>
        </a:p>
      </dsp:txBody>
      <dsp:txXfrm>
        <a:off x="0" y="2628127"/>
        <a:ext cx="3270608" cy="1962365"/>
      </dsp:txXfrm>
    </dsp:sp>
    <dsp:sp modelId="{FEFBE067-0B12-42CF-93BD-BFE231D68D2F}">
      <dsp:nvSpPr>
        <dsp:cNvPr id="0" name=""/>
        <dsp:cNvSpPr/>
      </dsp:nvSpPr>
      <dsp:spPr>
        <a:xfrm>
          <a:off x="3597669" y="2628127"/>
          <a:ext cx="3270608" cy="1962365"/>
        </a:xfrm>
        <a:prstGeom prst="rect">
          <a:avLst/>
        </a:prstGeom>
        <a:solidFill>
          <a:schemeClr val="accent4">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a:solidFill>
                <a:schemeClr val="tx1"/>
              </a:solidFill>
              <a:latin typeface="Raleway" panose="020B0503030101060003"/>
            </a:rPr>
            <a:t>The borough ranks as one of the </a:t>
          </a:r>
          <a:r>
            <a:rPr lang="en-US" sz="1300" b="1" kern="1200">
              <a:solidFill>
                <a:schemeClr val="tx1"/>
              </a:solidFill>
              <a:latin typeface="Raleway" panose="020B0503030101060003"/>
            </a:rPr>
            <a:t>highest in England </a:t>
          </a:r>
          <a:r>
            <a:rPr lang="en-US" sz="1300" kern="1200">
              <a:solidFill>
                <a:schemeClr val="tx1"/>
              </a:solidFill>
              <a:latin typeface="Raleway" panose="020B0503030101060003"/>
            </a:rPr>
            <a:t>for older people living in income deprived households, estimated to be approximately 44% of older people. </a:t>
          </a:r>
          <a:endParaRPr lang="en-GB" sz="1300" kern="1200">
            <a:solidFill>
              <a:schemeClr val="tx1"/>
            </a:solidFill>
            <a:latin typeface="Raleway" panose="020B0503030101060003"/>
          </a:endParaRPr>
        </a:p>
      </dsp:txBody>
      <dsp:txXfrm>
        <a:off x="3597669" y="2628127"/>
        <a:ext cx="3270608" cy="1962365"/>
      </dsp:txXfrm>
    </dsp:sp>
    <dsp:sp modelId="{6B4F1955-E1DD-45F3-A60A-00549D322E5B}">
      <dsp:nvSpPr>
        <dsp:cNvPr id="0" name=""/>
        <dsp:cNvSpPr/>
      </dsp:nvSpPr>
      <dsp:spPr>
        <a:xfrm>
          <a:off x="7195338" y="2628127"/>
          <a:ext cx="3270608" cy="1962365"/>
        </a:xfrm>
        <a:prstGeom prst="rect">
          <a:avLst/>
        </a:prstGeom>
        <a:solidFill>
          <a:schemeClr val="accent4">
            <a:lumMod val="20000"/>
            <a:lumOff val="80000"/>
          </a:schemeClr>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a:solidFill>
                <a:schemeClr val="tx1"/>
              </a:solidFill>
              <a:latin typeface="Raleway" panose="020B0503030101060003"/>
            </a:rPr>
            <a:t>Projecting Adult Needs and Service Information (PANSI) projections estimate that over 46,000 people aged between 18-64 will have a common mental disorder by 2024.</a:t>
          </a:r>
          <a:endParaRPr lang="en-GB" sz="1300" kern="1200">
            <a:latin typeface="Raleway" panose="020B0503030101060003"/>
          </a:endParaRPr>
        </a:p>
      </dsp:txBody>
      <dsp:txXfrm>
        <a:off x="7195338" y="2628127"/>
        <a:ext cx="3270608" cy="1962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548CD-BC22-4908-9100-2C438958AFDD}">
      <dsp:nvSpPr>
        <dsp:cNvPr id="0" name=""/>
        <dsp:cNvSpPr/>
      </dsp:nvSpPr>
      <dsp:spPr>
        <a:xfrm>
          <a:off x="0" y="256491"/>
          <a:ext cx="6612486" cy="378000"/>
        </a:xfrm>
        <a:prstGeom prst="rect">
          <a:avLst/>
        </a:prstGeom>
        <a:solidFill>
          <a:schemeClr val="accent6">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1E7ED-B3B8-4939-B635-F81BABBAE215}">
      <dsp:nvSpPr>
        <dsp:cNvPr id="0" name=""/>
        <dsp:cNvSpPr/>
      </dsp:nvSpPr>
      <dsp:spPr>
        <a:xfrm>
          <a:off x="330624" y="67934"/>
          <a:ext cx="4628740" cy="442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b="1" kern="1200">
              <a:latin typeface="Raleway" panose="020B0503030101060003"/>
            </a:rPr>
            <a:t>Local authority contribution: £74,900</a:t>
          </a:r>
          <a:endParaRPr lang="en-GB" sz="1400" b="1" kern="1200">
            <a:highlight>
              <a:srgbClr val="FFFF00"/>
            </a:highlight>
            <a:latin typeface="Raleway" panose="020B0503030101060003"/>
          </a:endParaRPr>
        </a:p>
      </dsp:txBody>
      <dsp:txXfrm>
        <a:off x="352240" y="89550"/>
        <a:ext cx="4585508" cy="399568"/>
      </dsp:txXfrm>
    </dsp:sp>
    <dsp:sp modelId="{8ACB353D-0D77-4C70-8D7C-1C52F529F6C2}">
      <dsp:nvSpPr>
        <dsp:cNvPr id="0" name=""/>
        <dsp:cNvSpPr/>
      </dsp:nvSpPr>
      <dsp:spPr>
        <a:xfrm>
          <a:off x="0" y="969735"/>
          <a:ext cx="6612486" cy="378000"/>
        </a:xfrm>
        <a:prstGeom prst="rect">
          <a:avLst/>
        </a:prstGeom>
        <a:solidFill>
          <a:schemeClr val="accent6">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83654-E404-4792-82F0-B4B326921B35}">
      <dsp:nvSpPr>
        <dsp:cNvPr id="0" name=""/>
        <dsp:cNvSpPr/>
      </dsp:nvSpPr>
      <dsp:spPr>
        <a:xfrm>
          <a:off x="330624" y="748334"/>
          <a:ext cx="4628740" cy="442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b="1" kern="1200">
              <a:latin typeface="Raleway" panose="020B0503030101060003"/>
            </a:rPr>
            <a:t>Integrated Care Board: £50,000</a:t>
          </a:r>
          <a:endParaRPr lang="en-GB" sz="1400" b="1" kern="1200">
            <a:highlight>
              <a:srgbClr val="FFFF00"/>
            </a:highlight>
            <a:latin typeface="Raleway" panose="020B0503030101060003"/>
          </a:endParaRPr>
        </a:p>
      </dsp:txBody>
      <dsp:txXfrm>
        <a:off x="352240" y="769950"/>
        <a:ext cx="4585508" cy="399568"/>
      </dsp:txXfrm>
    </dsp:sp>
    <dsp:sp modelId="{0738EB32-C69F-4A3C-913D-2FF2A2EB12B6}">
      <dsp:nvSpPr>
        <dsp:cNvPr id="0" name=""/>
        <dsp:cNvSpPr/>
      </dsp:nvSpPr>
      <dsp:spPr>
        <a:xfrm>
          <a:off x="0" y="1650135"/>
          <a:ext cx="6612486" cy="378000"/>
        </a:xfrm>
        <a:prstGeom prst="rect">
          <a:avLst/>
        </a:prstGeom>
        <a:solidFill>
          <a:schemeClr val="accent6">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7BC0F6-7555-4FCC-9E6F-274B563FE05E}">
      <dsp:nvSpPr>
        <dsp:cNvPr id="0" name=""/>
        <dsp:cNvSpPr/>
      </dsp:nvSpPr>
      <dsp:spPr>
        <a:xfrm>
          <a:off x="330624" y="1428735"/>
          <a:ext cx="4628740" cy="442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b="1" kern="1200">
              <a:latin typeface="Raleway" panose="020B0503030101060003"/>
            </a:rPr>
            <a:t>East London NHS Foundation Trust: £14,900</a:t>
          </a:r>
          <a:endParaRPr lang="en-GB" sz="1400" b="1" kern="1200">
            <a:highlight>
              <a:srgbClr val="FFFF00"/>
            </a:highlight>
            <a:latin typeface="Raleway" panose="020B0503030101060003"/>
          </a:endParaRPr>
        </a:p>
      </dsp:txBody>
      <dsp:txXfrm>
        <a:off x="352240" y="1450351"/>
        <a:ext cx="4585508" cy="399568"/>
      </dsp:txXfrm>
    </dsp:sp>
    <dsp:sp modelId="{31E6CAAE-EA78-4BF1-AD72-27B6568C5DA7}">
      <dsp:nvSpPr>
        <dsp:cNvPr id="0" name=""/>
        <dsp:cNvSpPr/>
      </dsp:nvSpPr>
      <dsp:spPr>
        <a:xfrm>
          <a:off x="0" y="2330535"/>
          <a:ext cx="6612486" cy="378000"/>
        </a:xfrm>
        <a:prstGeom prst="rect">
          <a:avLst/>
        </a:prstGeom>
        <a:solidFill>
          <a:schemeClr val="accent6">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679892-CE7F-49B1-9D30-66F35C3E79C1}">
      <dsp:nvSpPr>
        <dsp:cNvPr id="0" name=""/>
        <dsp:cNvSpPr/>
      </dsp:nvSpPr>
      <dsp:spPr>
        <a:xfrm>
          <a:off x="330624" y="2109135"/>
          <a:ext cx="4628740" cy="442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b="1" kern="1200">
              <a:latin typeface="Raleway" panose="020B0503030101060003"/>
            </a:rPr>
            <a:t>Barts Health NHS Trust: £5,000</a:t>
          </a:r>
          <a:endParaRPr lang="en-GB" sz="1400" b="1" kern="1200">
            <a:highlight>
              <a:srgbClr val="FFFF00"/>
            </a:highlight>
            <a:latin typeface="Raleway" panose="020B0503030101060003"/>
          </a:endParaRPr>
        </a:p>
      </dsp:txBody>
      <dsp:txXfrm>
        <a:off x="352240" y="2130751"/>
        <a:ext cx="4585508" cy="399568"/>
      </dsp:txXfrm>
    </dsp:sp>
    <dsp:sp modelId="{47F22040-6710-463B-8468-20D09BE12D0A}">
      <dsp:nvSpPr>
        <dsp:cNvPr id="0" name=""/>
        <dsp:cNvSpPr/>
      </dsp:nvSpPr>
      <dsp:spPr>
        <a:xfrm>
          <a:off x="0" y="3010935"/>
          <a:ext cx="6612486" cy="378000"/>
        </a:xfrm>
        <a:prstGeom prst="rect">
          <a:avLst/>
        </a:prstGeom>
        <a:solidFill>
          <a:schemeClr val="accent6">
            <a:alpha val="90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D62BE-41F4-46AF-A0F5-8CB47DA0591B}">
      <dsp:nvSpPr>
        <dsp:cNvPr id="0" name=""/>
        <dsp:cNvSpPr/>
      </dsp:nvSpPr>
      <dsp:spPr>
        <a:xfrm>
          <a:off x="330624" y="2789535"/>
          <a:ext cx="4628740" cy="44280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4955" tIns="0" rIns="174955" bIns="0" numCol="1" spcCol="1270" anchor="ctr" anchorCtr="0">
          <a:noAutofit/>
        </a:bodyPr>
        <a:lstStyle/>
        <a:p>
          <a:pPr marL="0" lvl="0" indent="0" algn="l" defTabSz="622300">
            <a:lnSpc>
              <a:spcPct val="90000"/>
            </a:lnSpc>
            <a:spcBef>
              <a:spcPct val="0"/>
            </a:spcBef>
            <a:spcAft>
              <a:spcPct val="35000"/>
            </a:spcAft>
            <a:buNone/>
          </a:pPr>
          <a:r>
            <a:rPr lang="en-GB" sz="1400" b="1" kern="1200">
              <a:latin typeface="Raleway" panose="020B0503030101060003"/>
            </a:rPr>
            <a:t>Metropolitan Police: £5,000</a:t>
          </a:r>
        </a:p>
      </dsp:txBody>
      <dsp:txXfrm>
        <a:off x="352240" y="2811151"/>
        <a:ext cx="4585508" cy="3995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B11BE-9824-4D9E-8F25-014EC88DBFAC}">
      <dsp:nvSpPr>
        <dsp:cNvPr id="0" name=""/>
        <dsp:cNvSpPr/>
      </dsp:nvSpPr>
      <dsp:spPr>
        <a:xfrm>
          <a:off x="2653928" y="-87341"/>
          <a:ext cx="1743412" cy="1077234"/>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Raleway" pitchFamily="2" charset="0"/>
            </a:rPr>
            <a:t>Safeguarding Adults Basic Awareness </a:t>
          </a:r>
        </a:p>
        <a:p>
          <a:pPr marL="0" lvl="0" indent="0" algn="ctr" defTabSz="488950">
            <a:lnSpc>
              <a:spcPct val="90000"/>
            </a:lnSpc>
            <a:spcBef>
              <a:spcPct val="0"/>
            </a:spcBef>
            <a:spcAft>
              <a:spcPct val="35000"/>
            </a:spcAft>
            <a:buNone/>
          </a:pPr>
          <a:r>
            <a:rPr lang="en-GB" sz="1100" b="0" kern="1200" dirty="0">
              <a:latin typeface="Raleway" pitchFamily="2" charset="0"/>
            </a:rPr>
            <a:t>(51 attendees</a:t>
          </a:r>
          <a:r>
            <a:rPr lang="en-GB" sz="1050" b="0" kern="1200" dirty="0">
              <a:latin typeface="Raleway" pitchFamily="2" charset="0"/>
            </a:rPr>
            <a:t>)</a:t>
          </a:r>
        </a:p>
      </dsp:txBody>
      <dsp:txXfrm>
        <a:off x="2706514" y="-34755"/>
        <a:ext cx="1638240" cy="972062"/>
      </dsp:txXfrm>
    </dsp:sp>
    <dsp:sp modelId="{79DF55D2-B9BD-4F87-B5EC-ABD7FDD51570}">
      <dsp:nvSpPr>
        <dsp:cNvPr id="0" name=""/>
        <dsp:cNvSpPr/>
      </dsp:nvSpPr>
      <dsp:spPr>
        <a:xfrm>
          <a:off x="1888976" y="494446"/>
          <a:ext cx="3428571" cy="3428571"/>
        </a:xfrm>
        <a:custGeom>
          <a:avLst/>
          <a:gdLst/>
          <a:ahLst/>
          <a:cxnLst/>
          <a:rect l="0" t="0" r="0" b="0"/>
          <a:pathLst>
            <a:path>
              <a:moveTo>
                <a:pt x="2516644" y="199361"/>
              </a:moveTo>
              <a:arcTo wR="1714285" hR="1714285" stAng="17874439" swAng="1862757"/>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757CBA2-0A92-4E63-AC71-45C07089D3EB}">
      <dsp:nvSpPr>
        <dsp:cNvPr id="0" name=""/>
        <dsp:cNvSpPr/>
      </dsp:nvSpPr>
      <dsp:spPr>
        <a:xfrm>
          <a:off x="4458751" y="1332640"/>
          <a:ext cx="1608315" cy="1094278"/>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Enquiry Officer</a:t>
          </a:r>
        </a:p>
        <a:p>
          <a:pPr marL="0" lvl="0" indent="0" algn="ctr" defTabSz="488950">
            <a:lnSpc>
              <a:spcPct val="90000"/>
            </a:lnSpc>
            <a:spcBef>
              <a:spcPct val="0"/>
            </a:spcBef>
            <a:spcAft>
              <a:spcPct val="35000"/>
            </a:spcAft>
            <a:buNone/>
          </a:pPr>
          <a:r>
            <a:rPr lang="en-GB" sz="1100" b="1" kern="1200">
              <a:latin typeface="Raleway" pitchFamily="2" charset="0"/>
            </a:rPr>
            <a:t> </a:t>
          </a:r>
          <a:r>
            <a:rPr lang="en-GB" sz="1100" b="0" i="1" kern="1200">
              <a:latin typeface="Raleway" pitchFamily="2" charset="0"/>
            </a:rPr>
            <a:t>(48 attendees)</a:t>
          </a:r>
        </a:p>
      </dsp:txBody>
      <dsp:txXfrm>
        <a:off x="4512169" y="1386058"/>
        <a:ext cx="1501479" cy="987442"/>
      </dsp:txXfrm>
    </dsp:sp>
    <dsp:sp modelId="{D622B7BF-33E5-4227-ACA0-0D1D874ED182}">
      <dsp:nvSpPr>
        <dsp:cNvPr id="0" name=""/>
        <dsp:cNvSpPr/>
      </dsp:nvSpPr>
      <dsp:spPr>
        <a:xfrm>
          <a:off x="1879346" y="339205"/>
          <a:ext cx="3428571" cy="3428571"/>
        </a:xfrm>
        <a:custGeom>
          <a:avLst/>
          <a:gdLst/>
          <a:ahLst/>
          <a:cxnLst/>
          <a:rect l="0" t="0" r="0" b="0"/>
          <a:pathLst>
            <a:path>
              <a:moveTo>
                <a:pt x="3386041" y="2093768"/>
              </a:moveTo>
              <a:arcTo wR="1714285" hR="1714285" stAng="767352" swAng="1226465"/>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21BC355-B8E5-48C8-817A-26FF54CA2B74}">
      <dsp:nvSpPr>
        <dsp:cNvPr id="0" name=""/>
        <dsp:cNvSpPr/>
      </dsp:nvSpPr>
      <dsp:spPr>
        <a:xfrm>
          <a:off x="3739914" y="2998113"/>
          <a:ext cx="1586703" cy="1108669"/>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Safeguarding Adults Intermediate</a:t>
          </a:r>
        </a:p>
        <a:p>
          <a:pPr marL="0" lvl="0" indent="0" algn="ctr" defTabSz="488950">
            <a:lnSpc>
              <a:spcPct val="90000"/>
            </a:lnSpc>
            <a:spcBef>
              <a:spcPct val="0"/>
            </a:spcBef>
            <a:spcAft>
              <a:spcPct val="35000"/>
            </a:spcAft>
            <a:buNone/>
          </a:pPr>
          <a:r>
            <a:rPr lang="en-GB" sz="1100" b="0" i="1" kern="1200">
              <a:latin typeface="Raleway" pitchFamily="2" charset="0"/>
            </a:rPr>
            <a:t>(22 attendees)</a:t>
          </a:r>
        </a:p>
      </dsp:txBody>
      <dsp:txXfrm>
        <a:off x="3794035" y="3052234"/>
        <a:ext cx="1478461" cy="1000427"/>
      </dsp:txXfrm>
    </dsp:sp>
    <dsp:sp modelId="{076ED729-FFA1-4F34-9AA5-BF6EC1078993}">
      <dsp:nvSpPr>
        <dsp:cNvPr id="0" name=""/>
        <dsp:cNvSpPr/>
      </dsp:nvSpPr>
      <dsp:spPr>
        <a:xfrm>
          <a:off x="1811349" y="451276"/>
          <a:ext cx="3428571" cy="3428571"/>
        </a:xfrm>
        <a:custGeom>
          <a:avLst/>
          <a:gdLst/>
          <a:ahLst/>
          <a:cxnLst/>
          <a:rect l="0" t="0" r="0" b="0"/>
          <a:pathLst>
            <a:path>
              <a:moveTo>
                <a:pt x="1924489" y="3415634"/>
              </a:moveTo>
              <a:arcTo wR="1714285" hR="1714285" stAng="4977403" swAng="809159"/>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D4134E2-46A0-4A6E-AE51-974CD8F308C8}">
      <dsp:nvSpPr>
        <dsp:cNvPr id="0" name=""/>
        <dsp:cNvSpPr/>
      </dsp:nvSpPr>
      <dsp:spPr>
        <a:xfrm>
          <a:off x="1706811" y="3003479"/>
          <a:ext cx="1622383" cy="1097936"/>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kern="1200">
              <a:latin typeface="Raleway" pitchFamily="2" charset="0"/>
            </a:rPr>
            <a:t>Enquiry Officer &amp; Managers Refresher</a:t>
          </a:r>
        </a:p>
        <a:p>
          <a:pPr marL="0" lvl="0" indent="0" algn="ctr" defTabSz="488950">
            <a:lnSpc>
              <a:spcPct val="90000"/>
            </a:lnSpc>
            <a:spcBef>
              <a:spcPct val="0"/>
            </a:spcBef>
            <a:spcAft>
              <a:spcPct val="35000"/>
            </a:spcAft>
            <a:buNone/>
          </a:pPr>
          <a:r>
            <a:rPr lang="en-GB" sz="1100" b="0" kern="1200">
              <a:latin typeface="Raleway" pitchFamily="2" charset="0"/>
            </a:rPr>
            <a:t>(39 attendees)</a:t>
          </a:r>
        </a:p>
      </dsp:txBody>
      <dsp:txXfrm>
        <a:off x="1760408" y="3057076"/>
        <a:ext cx="1515189" cy="990742"/>
      </dsp:txXfrm>
    </dsp:sp>
    <dsp:sp modelId="{1F77CC8F-5C54-420B-B39E-33D6F154D2D2}">
      <dsp:nvSpPr>
        <dsp:cNvPr id="0" name=""/>
        <dsp:cNvSpPr/>
      </dsp:nvSpPr>
      <dsp:spPr>
        <a:xfrm>
          <a:off x="1689141" y="263178"/>
          <a:ext cx="3428571" cy="3428571"/>
        </a:xfrm>
        <a:custGeom>
          <a:avLst/>
          <a:gdLst/>
          <a:ahLst/>
          <a:cxnLst/>
          <a:rect l="0" t="0" r="0" b="0"/>
          <a:pathLst>
            <a:path>
              <a:moveTo>
                <a:pt x="337129" y="2735175"/>
              </a:moveTo>
              <a:arcTo wR="1714285" hR="1714285" stAng="8607022" swAng="1263249"/>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2E2E9E-EBD7-436B-B55B-7D117257D750}">
      <dsp:nvSpPr>
        <dsp:cNvPr id="0" name=""/>
        <dsp:cNvSpPr/>
      </dsp:nvSpPr>
      <dsp:spPr>
        <a:xfrm>
          <a:off x="943009" y="1330269"/>
          <a:ext cx="1620323" cy="1099027"/>
        </a:xfrm>
        <a:prstGeom prst="round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b="1" i="0" kern="1200" dirty="0">
              <a:latin typeface="Raleway" pitchFamily="2" charset="0"/>
            </a:rPr>
            <a:t>Safeguarding Adults Managers </a:t>
          </a:r>
        </a:p>
        <a:p>
          <a:pPr marL="0" lvl="0" indent="0" algn="ctr" defTabSz="488950">
            <a:lnSpc>
              <a:spcPct val="90000"/>
            </a:lnSpc>
            <a:spcBef>
              <a:spcPct val="0"/>
            </a:spcBef>
            <a:spcAft>
              <a:spcPct val="35000"/>
            </a:spcAft>
            <a:buNone/>
          </a:pPr>
          <a:r>
            <a:rPr lang="en-GB" sz="1100" b="0" i="1" kern="1200" dirty="0">
              <a:latin typeface="Raleway" pitchFamily="2" charset="0"/>
            </a:rPr>
            <a:t>(21 attendees</a:t>
          </a:r>
          <a:r>
            <a:rPr lang="en-GB" sz="1100" b="0" kern="1200" dirty="0">
              <a:latin typeface="Raleway" pitchFamily="2" charset="0"/>
            </a:rPr>
            <a:t>)</a:t>
          </a:r>
        </a:p>
      </dsp:txBody>
      <dsp:txXfrm>
        <a:off x="996659" y="1383919"/>
        <a:ext cx="1513023" cy="991727"/>
      </dsp:txXfrm>
    </dsp:sp>
    <dsp:sp modelId="{0A23B232-8A4C-4574-BBF7-CDDD059142F6}">
      <dsp:nvSpPr>
        <dsp:cNvPr id="0" name=""/>
        <dsp:cNvSpPr/>
      </dsp:nvSpPr>
      <dsp:spPr>
        <a:xfrm>
          <a:off x="1676950" y="522793"/>
          <a:ext cx="3428571" cy="3428571"/>
        </a:xfrm>
        <a:custGeom>
          <a:avLst/>
          <a:gdLst/>
          <a:ahLst/>
          <a:cxnLst/>
          <a:rect l="0" t="0" r="0" b="0"/>
          <a:pathLst>
            <a:path>
              <a:moveTo>
                <a:pt x="264587" y="799326"/>
              </a:moveTo>
              <a:arcTo wR="1714285" hR="1714285" stAng="12735454" swAng="1916834"/>
            </a:path>
          </a:pathLst>
        </a:custGeom>
        <a:noFill/>
        <a:ln w="6350" cap="flat" cmpd="sng" algn="ctr">
          <a:solidFill>
            <a:schemeClr val="dk1">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B451D-B93E-4DE0-95C4-07904A87F54A}">
      <dsp:nvSpPr>
        <dsp:cNvPr id="0" name=""/>
        <dsp:cNvSpPr/>
      </dsp:nvSpPr>
      <dsp:spPr>
        <a:xfrm>
          <a:off x="509537" y="9232"/>
          <a:ext cx="1124531" cy="112458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latin typeface="Raleway" pitchFamily="2" charset="0"/>
            </a:rPr>
            <a:t>Equalities </a:t>
          </a:r>
        </a:p>
      </dsp:txBody>
      <dsp:txXfrm>
        <a:off x="674221" y="173924"/>
        <a:ext cx="795163" cy="795204"/>
      </dsp:txXfrm>
    </dsp:sp>
    <dsp:sp modelId="{055C0D45-60B5-416A-B132-F6C27A7D63B5}">
      <dsp:nvSpPr>
        <dsp:cNvPr id="0" name=""/>
        <dsp:cNvSpPr/>
      </dsp:nvSpPr>
      <dsp:spPr>
        <a:xfrm>
          <a:off x="1093646" y="724759"/>
          <a:ext cx="1124531" cy="1124588"/>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latin typeface="Raleway" pitchFamily="2" charset="0"/>
            </a:rPr>
            <a:t>Prevention</a:t>
          </a:r>
        </a:p>
      </dsp:txBody>
      <dsp:txXfrm>
        <a:off x="1258330" y="889451"/>
        <a:ext cx="795163" cy="795204"/>
      </dsp:txXfrm>
    </dsp:sp>
    <dsp:sp modelId="{1B6AD65B-D575-4D29-85FC-4F13AA5CF9A5}">
      <dsp:nvSpPr>
        <dsp:cNvPr id="0" name=""/>
        <dsp:cNvSpPr/>
      </dsp:nvSpPr>
      <dsp:spPr>
        <a:xfrm>
          <a:off x="1677756" y="0"/>
          <a:ext cx="1124531" cy="1124588"/>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latin typeface="Raleway" pitchFamily="2" charset="0"/>
            </a:rPr>
            <a:t>Protection </a:t>
          </a:r>
        </a:p>
      </dsp:txBody>
      <dsp:txXfrm>
        <a:off x="1842440" y="164692"/>
        <a:ext cx="795163" cy="795204"/>
      </dsp:txXfrm>
    </dsp:sp>
    <dsp:sp modelId="{90C7C9E2-DC95-45B1-BEAA-75CE2F59AB45}">
      <dsp:nvSpPr>
        <dsp:cNvPr id="0" name=""/>
        <dsp:cNvSpPr/>
      </dsp:nvSpPr>
      <dsp:spPr>
        <a:xfrm>
          <a:off x="2261865" y="724759"/>
          <a:ext cx="1124531" cy="1124588"/>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377825">
            <a:lnSpc>
              <a:spcPct val="90000"/>
            </a:lnSpc>
            <a:spcBef>
              <a:spcPct val="0"/>
            </a:spcBef>
            <a:spcAft>
              <a:spcPct val="35000"/>
            </a:spcAft>
            <a:buNone/>
          </a:pPr>
          <a:r>
            <a:rPr lang="en-GB" sz="850" b="1" kern="1200" dirty="0">
              <a:latin typeface="Raleway" pitchFamily="2" charset="0"/>
            </a:rPr>
            <a:t>Proportionate</a:t>
          </a:r>
        </a:p>
      </dsp:txBody>
      <dsp:txXfrm>
        <a:off x="2426549" y="889451"/>
        <a:ext cx="795163" cy="795204"/>
      </dsp:txXfrm>
    </dsp:sp>
    <dsp:sp modelId="{474E970C-0098-47AB-B0D9-3AFDB3EEE2E0}">
      <dsp:nvSpPr>
        <dsp:cNvPr id="0" name=""/>
        <dsp:cNvSpPr/>
      </dsp:nvSpPr>
      <dsp:spPr>
        <a:xfrm>
          <a:off x="2845975" y="0"/>
          <a:ext cx="1124531" cy="1124588"/>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a:latin typeface="Raleway" pitchFamily="2" charset="0"/>
            </a:rPr>
            <a:t>Partnership</a:t>
          </a:r>
        </a:p>
      </dsp:txBody>
      <dsp:txXfrm>
        <a:off x="3010659" y="164692"/>
        <a:ext cx="795163" cy="795204"/>
      </dsp:txXfrm>
    </dsp:sp>
    <dsp:sp modelId="{8203B44B-EAE5-4E31-A3DC-5BE013FA3E7D}">
      <dsp:nvSpPr>
        <dsp:cNvPr id="0" name=""/>
        <dsp:cNvSpPr/>
      </dsp:nvSpPr>
      <dsp:spPr>
        <a:xfrm>
          <a:off x="3430084" y="724759"/>
          <a:ext cx="1124531" cy="1124588"/>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kern="1200" dirty="0">
              <a:latin typeface="Raleway" pitchFamily="2" charset="0"/>
            </a:rPr>
            <a:t>Accountable</a:t>
          </a:r>
        </a:p>
      </dsp:txBody>
      <dsp:txXfrm>
        <a:off x="3594768" y="889451"/>
        <a:ext cx="795163" cy="7952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1AF53-6B54-4BA9-98C5-719BE38EC5DC}">
      <dsp:nvSpPr>
        <dsp:cNvPr id="0" name=""/>
        <dsp:cNvSpPr/>
      </dsp:nvSpPr>
      <dsp:spPr>
        <a:xfrm>
          <a:off x="0" y="3498"/>
          <a:ext cx="2601324" cy="1164818"/>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b="1" i="1" kern="1200" dirty="0">
              <a:latin typeface="Raleway" pitchFamily="2" charset="0"/>
            </a:rPr>
            <a:t>Learnings and recommendations to inform and include:</a:t>
          </a:r>
        </a:p>
      </dsp:txBody>
      <dsp:txXfrm>
        <a:off x="0" y="3498"/>
        <a:ext cx="2601324" cy="1164818"/>
      </dsp:txXfrm>
    </dsp:sp>
    <dsp:sp modelId="{567F16C8-6106-4E55-892D-A1E38481D87C}">
      <dsp:nvSpPr>
        <dsp:cNvPr id="0" name=""/>
        <dsp:cNvSpPr/>
      </dsp:nvSpPr>
      <dsp:spPr>
        <a:xfrm>
          <a:off x="2601324" y="3498"/>
          <a:ext cx="520264" cy="1164818"/>
        </a:xfrm>
        <a:prstGeom prst="leftBrace">
          <a:avLst>
            <a:gd name="adj1" fmla="val 35000"/>
            <a:gd name="adj2" fmla="val 50000"/>
          </a:avLst>
        </a:pr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174FECC-E17D-4FA6-B327-7D437F1FE3D0}">
      <dsp:nvSpPr>
        <dsp:cNvPr id="0" name=""/>
        <dsp:cNvSpPr/>
      </dsp:nvSpPr>
      <dsp:spPr>
        <a:xfrm>
          <a:off x="3329695" y="3498"/>
          <a:ext cx="7075602" cy="1164818"/>
        </a:xfrm>
        <a:prstGeom prst="rect">
          <a:avLst/>
        </a:prstGeom>
        <a:solidFill>
          <a:schemeClr val="bg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dirty="0">
              <a:latin typeface="Raleway" pitchFamily="2" charset="0"/>
            </a:rPr>
            <a:t>Strengthening our </a:t>
          </a:r>
          <a:r>
            <a:rPr lang="en-GB" sz="1200" b="1" kern="1200" dirty="0">
              <a:latin typeface="Raleway" pitchFamily="2" charset="0"/>
            </a:rPr>
            <a:t>MCA</a:t>
          </a:r>
          <a:r>
            <a:rPr lang="en-GB" sz="1200" kern="1200" dirty="0">
              <a:latin typeface="Raleway" pitchFamily="2" charset="0"/>
            </a:rPr>
            <a:t> understanding and application</a:t>
          </a:r>
        </a:p>
        <a:p>
          <a:pPr marL="114300" lvl="1" indent="-114300" algn="l" defTabSz="533400">
            <a:lnSpc>
              <a:spcPct val="90000"/>
            </a:lnSpc>
            <a:spcBef>
              <a:spcPct val="0"/>
            </a:spcBef>
            <a:spcAft>
              <a:spcPct val="15000"/>
            </a:spcAft>
            <a:buChar char="•"/>
          </a:pPr>
          <a:r>
            <a:rPr lang="en-GB" sz="1200" kern="1200" dirty="0">
              <a:latin typeface="Raleway" pitchFamily="2" charset="0"/>
            </a:rPr>
            <a:t>Improving our </a:t>
          </a:r>
          <a:r>
            <a:rPr lang="en-GB" sz="1200" b="1" kern="1200" dirty="0">
              <a:latin typeface="Raleway" pitchFamily="2" charset="0"/>
            </a:rPr>
            <a:t>partnership working </a:t>
          </a:r>
          <a:r>
            <a:rPr lang="en-GB" sz="1200" kern="1200" dirty="0">
              <a:latin typeface="Raleway" pitchFamily="2" charset="0"/>
            </a:rPr>
            <a:t>and communication</a:t>
          </a:r>
        </a:p>
        <a:p>
          <a:pPr marL="114300" lvl="1" indent="-114300" algn="l" defTabSz="533400">
            <a:lnSpc>
              <a:spcPct val="90000"/>
            </a:lnSpc>
            <a:spcBef>
              <a:spcPct val="0"/>
            </a:spcBef>
            <a:spcAft>
              <a:spcPct val="15000"/>
            </a:spcAft>
            <a:buChar char="•"/>
          </a:pPr>
          <a:r>
            <a:rPr lang="en-GB" sz="1200" kern="1200">
              <a:latin typeface="Raleway" pitchFamily="2" charset="0"/>
            </a:rPr>
            <a:t>Embedding a </a:t>
          </a:r>
          <a:r>
            <a:rPr lang="en-GB" sz="1200" b="1" kern="1200">
              <a:latin typeface="Raleway" pitchFamily="2" charset="0"/>
            </a:rPr>
            <a:t>Trauma Informed </a:t>
          </a:r>
          <a:r>
            <a:rPr lang="en-GB" sz="1200" kern="1200">
              <a:latin typeface="Raleway" pitchFamily="2" charset="0"/>
            </a:rPr>
            <a:t>approach to our practice and service</a:t>
          </a:r>
        </a:p>
        <a:p>
          <a:pPr marL="114300" lvl="1" indent="-114300" algn="l" defTabSz="533400">
            <a:lnSpc>
              <a:spcPct val="90000"/>
            </a:lnSpc>
            <a:spcBef>
              <a:spcPct val="0"/>
            </a:spcBef>
            <a:spcAft>
              <a:spcPct val="15000"/>
            </a:spcAft>
            <a:buChar char="•"/>
          </a:pPr>
          <a:r>
            <a:rPr lang="en-GB" sz="1200" kern="1200" dirty="0">
              <a:latin typeface="Raleway" pitchFamily="2" charset="0"/>
            </a:rPr>
            <a:t>Recognising Domestic Abuse, including </a:t>
          </a:r>
          <a:r>
            <a:rPr lang="en-GB" sz="1200" b="1" kern="1200" dirty="0">
              <a:latin typeface="Raleway" pitchFamily="2" charset="0"/>
            </a:rPr>
            <a:t>Coercive Control </a:t>
          </a:r>
          <a:r>
            <a:rPr lang="en-GB" sz="1200" kern="1200" dirty="0">
              <a:latin typeface="Raleway" pitchFamily="2" charset="0"/>
            </a:rPr>
            <a:t>and taking action</a:t>
          </a:r>
        </a:p>
      </dsp:txBody>
      <dsp:txXfrm>
        <a:off x="3329695" y="3498"/>
        <a:ext cx="7075602" cy="1164818"/>
      </dsp:txXfrm>
    </dsp:sp>
    <dsp:sp modelId="{09895288-7A4A-4DC7-9B4E-EEE464546409}">
      <dsp:nvSpPr>
        <dsp:cNvPr id="0" name=""/>
        <dsp:cNvSpPr/>
      </dsp:nvSpPr>
      <dsp:spPr>
        <a:xfrm>
          <a:off x="0" y="1404369"/>
          <a:ext cx="2601324" cy="1164818"/>
        </a:xfrm>
        <a:prstGeom prst="rect">
          <a:avLst/>
        </a:prstGeom>
        <a:solidFill>
          <a:schemeClr val="lt1"/>
        </a:solidFill>
        <a:ln w="12700" cap="flat" cmpd="sng" algn="ctr">
          <a:solidFill>
            <a:schemeClr val="dk1"/>
          </a:solidFill>
          <a:prstDash val="solid"/>
          <a:miter lim="800000"/>
        </a:ln>
        <a:effectLst/>
      </dsp:spPr>
      <dsp:style>
        <a:lnRef idx="2">
          <a:schemeClr val="dk1"/>
        </a:lnRef>
        <a:fillRef idx="1">
          <a:schemeClr val="lt1"/>
        </a:fillRef>
        <a:effectRef idx="0">
          <a:schemeClr val="dk1"/>
        </a:effectRef>
        <a:fontRef idx="minor">
          <a:schemeClr val="dk1"/>
        </a:fontRef>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b="1" i="1" kern="1200" dirty="0">
              <a:latin typeface="Raleway" pitchFamily="2" charset="0"/>
            </a:rPr>
            <a:t>We are driving forward practice change in the following ways:</a:t>
          </a:r>
          <a:endParaRPr lang="en-GB" sz="2000" i="1" kern="1200" dirty="0">
            <a:latin typeface="Raleway" pitchFamily="2" charset="0"/>
          </a:endParaRPr>
        </a:p>
      </dsp:txBody>
      <dsp:txXfrm>
        <a:off x="0" y="1404369"/>
        <a:ext cx="2601324" cy="1164818"/>
      </dsp:txXfrm>
    </dsp:sp>
    <dsp:sp modelId="{237914D2-3E44-492C-A40D-06948DA98DF6}">
      <dsp:nvSpPr>
        <dsp:cNvPr id="0" name=""/>
        <dsp:cNvSpPr/>
      </dsp:nvSpPr>
      <dsp:spPr>
        <a:xfrm>
          <a:off x="2601324" y="1185965"/>
          <a:ext cx="520264" cy="1601625"/>
        </a:xfrm>
        <a:prstGeom prst="leftBrace">
          <a:avLst>
            <a:gd name="adj1" fmla="val 35000"/>
            <a:gd name="adj2" fmla="val 50000"/>
          </a:avLst>
        </a:pr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AA82D7-3E26-4158-B6AF-2D35FEFE3ED9}">
      <dsp:nvSpPr>
        <dsp:cNvPr id="0" name=""/>
        <dsp:cNvSpPr/>
      </dsp:nvSpPr>
      <dsp:spPr>
        <a:xfrm>
          <a:off x="3329695" y="1185965"/>
          <a:ext cx="7075602" cy="1601625"/>
        </a:xfrm>
        <a:prstGeom prst="rect">
          <a:avLst/>
        </a:prstGeom>
        <a:solidFill>
          <a:schemeClr val="bg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GB" sz="1200" kern="1200">
              <a:latin typeface="Raleway" pitchFamily="2" charset="0"/>
            </a:rPr>
            <a:t>Ensuring our training partners fully understand our </a:t>
          </a:r>
          <a:r>
            <a:rPr lang="en-GB" sz="1200" b="1" kern="1200">
              <a:latin typeface="Raleway" pitchFamily="2" charset="0"/>
            </a:rPr>
            <a:t>development needs </a:t>
          </a:r>
          <a:r>
            <a:rPr lang="en-GB" sz="1200" kern="1200">
              <a:latin typeface="Raleway" pitchFamily="2" charset="0"/>
            </a:rPr>
            <a:t>and they are robustly meeting our learning needs</a:t>
          </a:r>
        </a:p>
        <a:p>
          <a:pPr marL="114300" lvl="1" indent="-114300" algn="l" defTabSz="533400">
            <a:lnSpc>
              <a:spcPct val="90000"/>
            </a:lnSpc>
            <a:spcBef>
              <a:spcPct val="0"/>
            </a:spcBef>
            <a:spcAft>
              <a:spcPct val="15000"/>
            </a:spcAft>
            <a:buChar char="•"/>
          </a:pPr>
          <a:r>
            <a:rPr lang="en-GB" sz="1200" kern="1200" dirty="0">
              <a:latin typeface="Raleway" pitchFamily="2" charset="0"/>
            </a:rPr>
            <a:t>Working with trainers to include LBTH case studies and ensure learning is strongly connected to real practice and </a:t>
          </a:r>
          <a:r>
            <a:rPr lang="en-GB" sz="1200" b="1" kern="1200" dirty="0">
              <a:latin typeface="Raleway" pitchFamily="2" charset="0"/>
            </a:rPr>
            <a:t>the needs of Tower Hamlets residents</a:t>
          </a:r>
          <a:endParaRPr lang="en-GB" sz="1200" kern="1200" dirty="0">
            <a:latin typeface="Raleway" pitchFamily="2" charset="0"/>
          </a:endParaRPr>
        </a:p>
        <a:p>
          <a:pPr marL="114300" lvl="1" indent="-114300" algn="l" defTabSz="533400">
            <a:lnSpc>
              <a:spcPct val="90000"/>
            </a:lnSpc>
            <a:spcBef>
              <a:spcPct val="0"/>
            </a:spcBef>
            <a:spcAft>
              <a:spcPct val="15000"/>
            </a:spcAft>
            <a:buChar char="•"/>
          </a:pPr>
          <a:r>
            <a:rPr lang="en-GB" sz="1200" kern="1200">
              <a:latin typeface="Raleway" pitchFamily="2" charset="0"/>
            </a:rPr>
            <a:t>Ensuring that our safeguarding audit tool and guidance allows us to focus more keenly on practice development areas, reflect the </a:t>
          </a:r>
          <a:r>
            <a:rPr lang="en-GB" sz="1200" b="1" kern="1200">
              <a:latin typeface="Raleway" pitchFamily="2" charset="0"/>
            </a:rPr>
            <a:t>6 safeguarding principles </a:t>
          </a:r>
          <a:r>
            <a:rPr lang="en-GB" sz="1200" kern="1200">
              <a:latin typeface="Raleway" pitchFamily="2" charset="0"/>
            </a:rPr>
            <a:t>(Care Act, 2014) and align with the Care Quality Commission (CQC) ratings</a:t>
          </a:r>
        </a:p>
        <a:p>
          <a:pPr marL="114300" lvl="1" indent="-114300" algn="l" defTabSz="533400">
            <a:lnSpc>
              <a:spcPct val="90000"/>
            </a:lnSpc>
            <a:spcBef>
              <a:spcPct val="0"/>
            </a:spcBef>
            <a:spcAft>
              <a:spcPct val="15000"/>
            </a:spcAft>
            <a:buChar char="•"/>
          </a:pPr>
          <a:r>
            <a:rPr lang="en-GB" sz="1200" kern="1200">
              <a:latin typeface="Raleway" pitchFamily="2" charset="0"/>
            </a:rPr>
            <a:t>Employing </a:t>
          </a:r>
          <a:r>
            <a:rPr lang="en-GB" sz="1200" b="1" kern="1200">
              <a:latin typeface="Raleway" pitchFamily="2" charset="0"/>
            </a:rPr>
            <a:t>Thematic Safeguarding audits </a:t>
          </a:r>
          <a:r>
            <a:rPr lang="en-GB" sz="1200" kern="1200">
              <a:latin typeface="Raleway" pitchFamily="2" charset="0"/>
            </a:rPr>
            <a:t>(in addition to our annual Safeguarding ‘deep-dive’ Audit and biannual practice audits)</a:t>
          </a:r>
          <a:endParaRPr lang="en-GB" sz="1600" kern="1200">
            <a:latin typeface="Raleway" pitchFamily="2" charset="0"/>
          </a:endParaRPr>
        </a:p>
      </dsp:txBody>
      <dsp:txXfrm>
        <a:off x="3329695" y="1185965"/>
        <a:ext cx="7075602" cy="1601625"/>
      </dsp:txXfrm>
    </dsp:sp>
    <dsp:sp modelId="{B5A6C1AD-A224-46E7-92C5-5F814D667E5F}">
      <dsp:nvSpPr>
        <dsp:cNvPr id="0" name=""/>
        <dsp:cNvSpPr/>
      </dsp:nvSpPr>
      <dsp:spPr>
        <a:xfrm>
          <a:off x="0" y="2805239"/>
          <a:ext cx="2601324" cy="1431755"/>
        </a:xfrm>
        <a:prstGeom prst="rect">
          <a:avLst/>
        </a:prstGeom>
        <a:solidFill>
          <a:schemeClr val="bg1">
            <a:alpha val="90000"/>
          </a:schemeClr>
        </a:solidFill>
        <a:ln>
          <a:solidFill>
            <a:schemeClr val="bg2">
              <a:lumMod val="10000"/>
            </a:schemeClr>
          </a:solid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GB" sz="2000" b="1" i="1" kern="1200" dirty="0">
              <a:latin typeface="Raleway" pitchFamily="2" charset="0"/>
            </a:rPr>
            <a:t>Monitoring recommendations and developing  best practices through:</a:t>
          </a:r>
        </a:p>
      </dsp:txBody>
      <dsp:txXfrm>
        <a:off x="0" y="2805239"/>
        <a:ext cx="2601324" cy="1431755"/>
      </dsp:txXfrm>
    </dsp:sp>
    <dsp:sp modelId="{D7F64211-819C-4762-A7FD-5AAB408DB0C9}">
      <dsp:nvSpPr>
        <dsp:cNvPr id="0" name=""/>
        <dsp:cNvSpPr/>
      </dsp:nvSpPr>
      <dsp:spPr>
        <a:xfrm>
          <a:off x="2601324" y="2805239"/>
          <a:ext cx="520264" cy="1431755"/>
        </a:xfrm>
        <a:prstGeom prst="leftBrace">
          <a:avLst>
            <a:gd name="adj1" fmla="val 35000"/>
            <a:gd name="adj2" fmla="val 50000"/>
          </a:avLst>
        </a:prstGeom>
        <a:noFill/>
        <a:ln w="6350" cap="flat" cmpd="sng" algn="ctr">
          <a:solidFill>
            <a:schemeClr val="accent5">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899C468-C840-4199-AB95-FB44D2410118}">
      <dsp:nvSpPr>
        <dsp:cNvPr id="0" name=""/>
        <dsp:cNvSpPr/>
      </dsp:nvSpPr>
      <dsp:spPr>
        <a:xfrm>
          <a:off x="3329695" y="2805239"/>
          <a:ext cx="7075602" cy="1431755"/>
        </a:xfrm>
        <a:prstGeom prst="rect">
          <a:avLst/>
        </a:prstGeom>
        <a:solidFill>
          <a:schemeClr val="bg2">
            <a:alpha val="9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latin typeface="Raleway" pitchFamily="2" charset="0"/>
            </a:rPr>
            <a:t>Rebranding our internal SAR monitoring system into a </a:t>
          </a:r>
          <a:r>
            <a:rPr lang="en-GB" sz="1200" b="1" kern="1200" dirty="0">
              <a:latin typeface="Raleway" pitchFamily="2" charset="0"/>
            </a:rPr>
            <a:t>Key Performance Indicator (KPI) </a:t>
          </a:r>
          <a:r>
            <a:rPr lang="en-GB" sz="1200" kern="1200" dirty="0">
              <a:latin typeface="Raleway" pitchFamily="2" charset="0"/>
            </a:rPr>
            <a:t>format that allows all partners to see and analyse on a regular basis</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a:latin typeface="Raleway" pitchFamily="2" charset="0"/>
            </a:rPr>
            <a:t>Escalating </a:t>
          </a:r>
          <a:r>
            <a:rPr lang="en-GB" sz="1200" b="1" kern="1200">
              <a:latin typeface="Raleway" pitchFamily="2" charset="0"/>
            </a:rPr>
            <a:t>issues, concerns and delays </a:t>
          </a:r>
          <a:r>
            <a:rPr lang="en-GB" sz="1200" kern="1200">
              <a:latin typeface="Raleway" pitchFamily="2" charset="0"/>
            </a:rPr>
            <a:t>through recording meeting minutes and holding partners to account in speeding the recommended actions up as updated in our terms of reference. </a:t>
          </a:r>
        </a:p>
        <a:p>
          <a:pPr marL="114300" lvl="1" indent="-114300" algn="l" defTabSz="533400">
            <a:lnSpc>
              <a:spcPct val="90000"/>
            </a:lnSpc>
            <a:spcBef>
              <a:spcPct val="0"/>
            </a:spcBef>
            <a:spcAft>
              <a:spcPct val="15000"/>
            </a:spcAft>
            <a:buFont typeface="Arial" panose="020B0604020202020204" pitchFamily="34" charset="0"/>
            <a:buChar char="•"/>
          </a:pPr>
          <a:r>
            <a:rPr lang="en-GB" sz="1200" kern="1200" dirty="0">
              <a:latin typeface="Raleway" pitchFamily="2" charset="0"/>
            </a:rPr>
            <a:t>The annual report being able to share the work done in the way </a:t>
          </a:r>
          <a:r>
            <a:rPr lang="en-GB" sz="1200" b="1" kern="1200" dirty="0">
              <a:latin typeface="Raleway" pitchFamily="2" charset="0"/>
            </a:rPr>
            <a:t>SAR recommendations </a:t>
          </a:r>
          <a:r>
            <a:rPr lang="en-GB" sz="1200" kern="1200" dirty="0">
              <a:latin typeface="Raleway" pitchFamily="2" charset="0"/>
            </a:rPr>
            <a:t>are implemented by Partners. </a:t>
          </a:r>
        </a:p>
      </dsp:txBody>
      <dsp:txXfrm>
        <a:off x="3329695" y="2805239"/>
        <a:ext cx="7075602" cy="14317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4D908-0587-48EB-B55F-CBB8C1AA23B3}">
      <dsp:nvSpPr>
        <dsp:cNvPr id="0" name=""/>
        <dsp:cNvSpPr/>
      </dsp:nvSpPr>
      <dsp:spPr>
        <a:xfrm>
          <a:off x="399027" y="823"/>
          <a:ext cx="4238925" cy="2543355"/>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a:solidFill>
                <a:schemeClr val="tx1"/>
              </a:solidFill>
              <a:latin typeface="Raleway" pitchFamily="2" charset="0"/>
              <a:ea typeface="+mn-ea"/>
              <a:cs typeface="+mn-cs"/>
            </a:rPr>
            <a:t> Learning and communication</a:t>
          </a:r>
        </a:p>
        <a:p>
          <a:pPr marL="0" lvl="0" indent="0" algn="l" defTabSz="622300">
            <a:lnSpc>
              <a:spcPct val="90000"/>
            </a:lnSpc>
            <a:spcBef>
              <a:spcPct val="0"/>
            </a:spcBef>
            <a:spcAft>
              <a:spcPct val="35000"/>
            </a:spcAft>
            <a:buNone/>
          </a:pPr>
          <a:endParaRPr lang="en-GB" sz="1200" b="1"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kern="1200" err="1">
              <a:solidFill>
                <a:schemeClr val="tx1"/>
              </a:solidFill>
              <a:latin typeface="Raleway" pitchFamily="2" charset="0"/>
              <a:ea typeface="+mn-ea"/>
              <a:cs typeface="+mn-cs"/>
            </a:rPr>
            <a:t>Organise</a:t>
          </a:r>
          <a:r>
            <a:rPr lang="en-US" sz="1200" kern="1200">
              <a:solidFill>
                <a:schemeClr val="tx1"/>
              </a:solidFill>
              <a:latin typeface="Raleway" pitchFamily="2" charset="0"/>
              <a:ea typeface="+mn-ea"/>
              <a:cs typeface="+mn-cs"/>
            </a:rPr>
            <a:t> and deliver an annual safeguarding conference which focuses on key safeguarding risks identified by the Board and endeavors to include the participation of service users with lived experience</a:t>
          </a:r>
          <a:endParaRPr lang="en-GB" sz="1200"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kern="1200">
              <a:solidFill>
                <a:schemeClr val="tx1"/>
              </a:solidFill>
              <a:latin typeface="Raleway" pitchFamily="2" charset="0"/>
              <a:ea typeface="+mn-ea"/>
              <a:cs typeface="+mn-cs"/>
            </a:rPr>
            <a:t>Review the existing training package partners have in place, in order to make sure it is accessible and effective</a:t>
          </a:r>
          <a:endParaRPr lang="en-GB" sz="1200"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kern="1200">
              <a:solidFill>
                <a:schemeClr val="tx1"/>
              </a:solidFill>
              <a:latin typeface="Raleway" pitchFamily="2" charset="0"/>
            </a:rPr>
            <a:t>Produce 7-minute briefings for recently published SARs and disseminate the learning to partners through online learning events</a:t>
          </a:r>
          <a:endParaRPr lang="en-GB" sz="1200" kern="1200">
            <a:solidFill>
              <a:schemeClr val="tx1"/>
            </a:solidFill>
            <a:latin typeface="Raleway" pitchFamily="2" charset="0"/>
            <a:ea typeface="+mn-ea"/>
            <a:cs typeface="+mn-cs"/>
          </a:endParaRPr>
        </a:p>
        <a:p>
          <a:pPr marL="114300" lvl="1" indent="-114300" algn="l" defTabSz="577850">
            <a:lnSpc>
              <a:spcPct val="90000"/>
            </a:lnSpc>
            <a:spcBef>
              <a:spcPct val="0"/>
            </a:spcBef>
            <a:spcAft>
              <a:spcPct val="15000"/>
            </a:spcAft>
            <a:buNone/>
          </a:pPr>
          <a:endParaRPr lang="en-GB" sz="1300" kern="1200">
            <a:solidFill>
              <a:schemeClr val="tx1"/>
            </a:solidFill>
            <a:latin typeface="Calibri"/>
            <a:ea typeface="+mn-ea"/>
            <a:cs typeface="+mn-cs"/>
          </a:endParaRPr>
        </a:p>
      </dsp:txBody>
      <dsp:txXfrm>
        <a:off x="399027" y="823"/>
        <a:ext cx="4238925" cy="2543355"/>
      </dsp:txXfrm>
    </dsp:sp>
    <dsp:sp modelId="{0BCE15E3-E02A-4303-B549-3061DEDC7BEC}">
      <dsp:nvSpPr>
        <dsp:cNvPr id="0" name=""/>
        <dsp:cNvSpPr/>
      </dsp:nvSpPr>
      <dsp:spPr>
        <a:xfrm>
          <a:off x="5061845" y="823"/>
          <a:ext cx="4238925" cy="2543355"/>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a:solidFill>
                <a:schemeClr val="tx1"/>
              </a:solidFill>
              <a:latin typeface="Raleway" pitchFamily="2" charset="0"/>
              <a:ea typeface="+mn-ea"/>
              <a:cs typeface="+mn-cs"/>
            </a:rPr>
            <a:t> Quality assurance and performance</a:t>
          </a:r>
        </a:p>
        <a:p>
          <a:pPr marL="0" lvl="0" indent="0" algn="l" defTabSz="622300">
            <a:lnSpc>
              <a:spcPct val="90000"/>
            </a:lnSpc>
            <a:spcBef>
              <a:spcPct val="0"/>
            </a:spcBef>
            <a:spcAft>
              <a:spcPct val="35000"/>
            </a:spcAft>
            <a:buNone/>
          </a:pPr>
          <a:endParaRPr lang="en-GB" sz="1200" b="1"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mn-cs"/>
            </a:rPr>
            <a:t>Continue the development of comprehensive multi-agency dashboard that has a clear focus on outcomes</a:t>
          </a:r>
          <a:endParaRPr lang="en-GB" sz="1200" b="0"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mn-cs"/>
            </a:rPr>
            <a:t>Conduct an annual deep dive partnership audit focusing on a key safeguarding risk</a:t>
          </a:r>
          <a:endParaRPr lang="en-GB" sz="1200" b="0"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mn-cs"/>
            </a:rPr>
            <a:t>Monitor the impact &amp; effectiveness of SAR learning and recommendations in partnership with the SAR subgroup</a:t>
          </a:r>
          <a:endParaRPr lang="en-GB" sz="1200" b="0" kern="1200">
            <a:solidFill>
              <a:schemeClr val="tx1"/>
            </a:solidFill>
            <a:latin typeface="Raleway" pitchFamily="2" charset="0"/>
            <a:ea typeface="+mn-ea"/>
            <a:cs typeface="+mn-cs"/>
          </a:endParaRPr>
        </a:p>
        <a:p>
          <a:pPr marL="114300" lvl="1" indent="-114300" algn="l" defTabSz="533400">
            <a:lnSpc>
              <a:spcPct val="90000"/>
            </a:lnSpc>
            <a:spcBef>
              <a:spcPct val="0"/>
            </a:spcBef>
            <a:spcAft>
              <a:spcPct val="15000"/>
            </a:spcAft>
            <a:buChar char="•"/>
          </a:pPr>
          <a:r>
            <a:rPr lang="en-US" sz="1200" b="0" kern="1200" err="1">
              <a:solidFill>
                <a:schemeClr val="tx1"/>
              </a:solidFill>
              <a:latin typeface="Raleway" pitchFamily="2" charset="0"/>
              <a:ea typeface="+mn-ea"/>
              <a:cs typeface="+mn-cs"/>
            </a:rPr>
            <a:t>Analyse</a:t>
          </a:r>
          <a:r>
            <a:rPr lang="en-US" sz="1200" b="0" kern="1200">
              <a:solidFill>
                <a:schemeClr val="tx1"/>
              </a:solidFill>
              <a:latin typeface="Raleway" pitchFamily="2" charset="0"/>
              <a:ea typeface="+mn-ea"/>
              <a:cs typeface="+mn-cs"/>
            </a:rPr>
            <a:t> safeguarding data to establish the impact of on the types of abuse taking place to better inform our approach to safeguarding prevention and awareness raising in the community.</a:t>
          </a:r>
          <a:endParaRPr lang="en-GB" sz="1200" b="0" kern="1200">
            <a:solidFill>
              <a:schemeClr val="tx1"/>
            </a:solidFill>
            <a:latin typeface="Raleway" pitchFamily="2" charset="0"/>
            <a:ea typeface="+mn-ea"/>
            <a:cs typeface="+mn-cs"/>
          </a:endParaRPr>
        </a:p>
        <a:p>
          <a:pPr marL="114300" lvl="1" indent="-114300" algn="l" defTabSz="622300">
            <a:lnSpc>
              <a:spcPct val="90000"/>
            </a:lnSpc>
            <a:spcBef>
              <a:spcPct val="0"/>
            </a:spcBef>
            <a:spcAft>
              <a:spcPct val="15000"/>
            </a:spcAft>
            <a:buChar char="•"/>
          </a:pPr>
          <a:endParaRPr lang="en-GB" sz="1400" b="0" kern="1200">
            <a:solidFill>
              <a:sysClr val="window" lastClr="FFFFFF"/>
            </a:solidFill>
            <a:latin typeface="Calibri"/>
            <a:ea typeface="+mn-ea"/>
            <a:cs typeface="+mn-cs"/>
          </a:endParaRPr>
        </a:p>
      </dsp:txBody>
      <dsp:txXfrm>
        <a:off x="5061845" y="823"/>
        <a:ext cx="4238925" cy="2543355"/>
      </dsp:txXfrm>
    </dsp:sp>
    <dsp:sp modelId="{A6744FBC-B049-491B-884E-B3FCC202D8B2}">
      <dsp:nvSpPr>
        <dsp:cNvPr id="0" name=""/>
        <dsp:cNvSpPr/>
      </dsp:nvSpPr>
      <dsp:spPr>
        <a:xfrm>
          <a:off x="399027" y="2968071"/>
          <a:ext cx="4238925" cy="2543355"/>
        </a:xfrm>
        <a:prstGeom prst="rect">
          <a:avLst/>
        </a:prstGeom>
        <a:solidFill>
          <a:schemeClr val="accent6">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GB" sz="1400" b="1" kern="1200">
              <a:solidFill>
                <a:schemeClr val="tx1"/>
              </a:solidFill>
              <a:latin typeface="Raleway" panose="020B0503030101060003"/>
              <a:ea typeface="+mn-ea"/>
              <a:cs typeface="+mn-cs"/>
            </a:rPr>
            <a:t> Community engagement</a:t>
          </a:r>
        </a:p>
        <a:p>
          <a:pPr marL="0" lvl="0" indent="0" algn="l" defTabSz="622300">
            <a:lnSpc>
              <a:spcPct val="90000"/>
            </a:lnSpc>
            <a:spcBef>
              <a:spcPct val="0"/>
            </a:spcBef>
            <a:spcAft>
              <a:spcPct val="35000"/>
            </a:spcAft>
            <a:buNone/>
          </a:pPr>
          <a:endParaRPr lang="en-US" sz="1200" kern="1200">
            <a:solidFill>
              <a:schemeClr val="tx1"/>
            </a:solidFill>
            <a:latin typeface="Raleway" pitchFamily="2" charset="0"/>
            <a:ea typeface="+mn-ea"/>
            <a:cs typeface="Calibri" panose="020F0502020204030204" pitchFamily="34" charset="0"/>
          </a:endParaRPr>
        </a:p>
        <a:p>
          <a:pPr marL="0" lvl="0" indent="0" algn="l" defTabSz="622300">
            <a:lnSpc>
              <a:spcPct val="90000"/>
            </a:lnSpc>
            <a:spcBef>
              <a:spcPct val="0"/>
            </a:spcBef>
            <a:spcAft>
              <a:spcPct val="35000"/>
            </a:spcAft>
            <a:buNone/>
          </a:pPr>
          <a:r>
            <a:rPr lang="en-US" sz="1200" kern="1200" err="1">
              <a:solidFill>
                <a:schemeClr val="tx1"/>
              </a:solidFill>
              <a:latin typeface="Raleway" pitchFamily="2" charset="0"/>
              <a:ea typeface="+mn-ea"/>
              <a:cs typeface="Calibri" panose="020F0502020204030204" pitchFamily="34" charset="0"/>
            </a:rPr>
            <a:t>Utilise</a:t>
          </a:r>
          <a:r>
            <a:rPr lang="en-US" sz="1200" kern="1200">
              <a:solidFill>
                <a:schemeClr val="tx1"/>
              </a:solidFill>
              <a:latin typeface="Raleway" pitchFamily="2" charset="0"/>
              <a:ea typeface="+mn-ea"/>
              <a:cs typeface="Calibri" panose="020F0502020204030204" pitchFamily="34" charset="0"/>
            </a:rPr>
            <a:t> social media channels to target key safeguarding messages towards the younger generation of residents in Tower Hamlets</a:t>
          </a:r>
          <a:endParaRPr lang="en-GB" sz="1200" b="1" kern="1200">
            <a:solidFill>
              <a:schemeClr val="tx1"/>
            </a:solidFill>
            <a:latin typeface="Raleway" panose="020B0503030101060003"/>
            <a:ea typeface="+mn-ea"/>
            <a:cs typeface="+mn-cs"/>
          </a:endParaRPr>
        </a:p>
        <a:p>
          <a:pPr marL="114300" lvl="1" indent="-114300" algn="l" defTabSz="533400">
            <a:lnSpc>
              <a:spcPct val="90000"/>
            </a:lnSpc>
            <a:spcBef>
              <a:spcPct val="0"/>
            </a:spcBef>
            <a:spcAft>
              <a:spcPct val="15000"/>
            </a:spcAft>
            <a:buChar char="•"/>
          </a:pPr>
          <a:r>
            <a:rPr lang="en-US" sz="1200" kern="1200">
              <a:solidFill>
                <a:schemeClr val="tx1"/>
              </a:solidFill>
              <a:latin typeface="Raleway" pitchFamily="2" charset="0"/>
              <a:ea typeface="+mn-ea"/>
              <a:cs typeface="Calibri" panose="020F0502020204030204" pitchFamily="34" charset="0"/>
            </a:rPr>
            <a:t>Launch a project that aims to uncover hidden harm through the expertise and knowledge of existing community groups </a:t>
          </a:r>
          <a:endParaRPr lang="en-GB" sz="1200" kern="1200">
            <a:solidFill>
              <a:schemeClr val="tx1"/>
            </a:solidFill>
            <a:latin typeface="Raleway" pitchFamily="2" charset="0"/>
            <a:ea typeface="+mn-ea"/>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a:solidFill>
                <a:schemeClr val="tx1"/>
              </a:solidFill>
              <a:latin typeface="Raleway" pitchFamily="2" charset="0"/>
              <a:ea typeface="+mn-ea"/>
              <a:cs typeface="Calibri" panose="020F0502020204030204" pitchFamily="34" charset="0"/>
            </a:rPr>
            <a:t>Refresh and update the digital portal to make it more accessible and easier to navigate for residents</a:t>
          </a:r>
          <a:endParaRPr lang="en-GB" sz="1200" kern="1200">
            <a:solidFill>
              <a:schemeClr val="tx1"/>
            </a:solidFill>
            <a:latin typeface="Raleway" pitchFamily="2" charset="0"/>
            <a:ea typeface="+mn-ea"/>
            <a:cs typeface="Calibri" panose="020F0502020204030204" pitchFamily="34" charset="0"/>
          </a:endParaRPr>
        </a:p>
        <a:p>
          <a:pPr marL="114300" lvl="1" indent="-114300" algn="l" defTabSz="533400">
            <a:lnSpc>
              <a:spcPct val="90000"/>
            </a:lnSpc>
            <a:spcBef>
              <a:spcPct val="0"/>
            </a:spcBef>
            <a:spcAft>
              <a:spcPct val="15000"/>
            </a:spcAft>
            <a:buNone/>
          </a:pPr>
          <a:endParaRPr lang="en-GB" sz="1200" kern="1200">
            <a:solidFill>
              <a:schemeClr val="tx1"/>
            </a:solidFill>
            <a:latin typeface="Raleway" panose="020B0503030101060003"/>
            <a:ea typeface="+mn-ea"/>
            <a:cs typeface="+mn-cs"/>
          </a:endParaRPr>
        </a:p>
      </dsp:txBody>
      <dsp:txXfrm>
        <a:off x="399027" y="2968071"/>
        <a:ext cx="4238925" cy="2543355"/>
      </dsp:txXfrm>
    </dsp:sp>
    <dsp:sp modelId="{C6914BDD-09B1-4F58-95ED-F57C639344C8}">
      <dsp:nvSpPr>
        <dsp:cNvPr id="0" name=""/>
        <dsp:cNvSpPr/>
      </dsp:nvSpPr>
      <dsp:spPr>
        <a:xfrm>
          <a:off x="5061845" y="2968071"/>
          <a:ext cx="4238925" cy="2543355"/>
        </a:xfrm>
        <a:prstGeom prst="rect">
          <a:avLst/>
        </a:prstGeom>
        <a:solidFill>
          <a:schemeClr val="accent1">
            <a:lumMod val="20000"/>
            <a:lumOff val="8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marL="92075" lvl="0" indent="0" algn="l" defTabSz="622300">
            <a:lnSpc>
              <a:spcPct val="90000"/>
            </a:lnSpc>
            <a:spcBef>
              <a:spcPct val="0"/>
            </a:spcBef>
            <a:spcAft>
              <a:spcPct val="35000"/>
            </a:spcAft>
            <a:buNone/>
          </a:pPr>
          <a:r>
            <a:rPr lang="en-GB" sz="1400" b="1" kern="1200">
              <a:solidFill>
                <a:schemeClr val="tx1"/>
              </a:solidFill>
              <a:latin typeface="Raleway" pitchFamily="2" charset="0"/>
              <a:ea typeface="+mn-ea"/>
              <a:cs typeface="+mn-cs"/>
            </a:rPr>
            <a:t>Safeguarding Adult Reviews and other key activity</a:t>
          </a:r>
        </a:p>
        <a:p>
          <a:pPr marL="92075" lvl="0" indent="-92075" algn="l" defTabSz="622300">
            <a:lnSpc>
              <a:spcPct val="90000"/>
            </a:lnSpc>
            <a:spcBef>
              <a:spcPct val="0"/>
            </a:spcBef>
            <a:spcAft>
              <a:spcPct val="35000"/>
            </a:spcAft>
            <a:buNone/>
          </a:pPr>
          <a:endParaRPr lang="en-GB" sz="1200" b="1" kern="1200">
            <a:solidFill>
              <a:schemeClr val="tx1"/>
            </a:solidFill>
            <a:latin typeface="Raleway" pitchFamily="2" charset="0"/>
            <a:ea typeface="+mn-ea"/>
            <a:cs typeface="+mn-cs"/>
          </a:endParaRPr>
        </a:p>
        <a:p>
          <a:pPr marL="92075" lvl="1" indent="-92075"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Calibri" panose="020F0502020204030204" pitchFamily="34" charset="0"/>
            </a:rPr>
            <a:t>Continue to commission Safeguarding Adult Reviews where necessary, but with a more innovative approach to better embed learning quickly</a:t>
          </a:r>
          <a:endParaRPr lang="en-GB" sz="1200" b="0" kern="1200">
            <a:solidFill>
              <a:schemeClr val="tx1"/>
            </a:solidFill>
            <a:latin typeface="Raleway" pitchFamily="2" charset="0"/>
            <a:ea typeface="+mn-ea"/>
            <a:cs typeface="Calibri" panose="020F0502020204030204" pitchFamily="34" charset="0"/>
          </a:endParaRPr>
        </a:p>
        <a:p>
          <a:pPr marL="92075" lvl="1" indent="-92075"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Calibri" panose="020F0502020204030204" pitchFamily="34" charset="0"/>
            </a:rPr>
            <a:t>Monitor the impact and effectiveness of SAR learning and recommendations in partnership with the Quality Assurance and Performance subgroup</a:t>
          </a:r>
          <a:endParaRPr lang="en-GB" sz="1200" b="0" kern="1200">
            <a:solidFill>
              <a:schemeClr val="tx1"/>
            </a:solidFill>
            <a:latin typeface="Raleway" pitchFamily="2" charset="0"/>
            <a:ea typeface="+mn-ea"/>
            <a:cs typeface="Calibri" panose="020F0502020204030204" pitchFamily="34" charset="0"/>
          </a:endParaRPr>
        </a:p>
        <a:p>
          <a:pPr marL="92075" lvl="1" indent="-92075"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Calibri" panose="020F0502020204030204" pitchFamily="34" charset="0"/>
            </a:rPr>
            <a:t>Work in partnership with the THCSP to look at issues around all age exploitation and transitional safeguarding</a:t>
          </a:r>
          <a:endParaRPr lang="en-GB" sz="1200" b="0" kern="1200">
            <a:solidFill>
              <a:schemeClr val="tx1"/>
            </a:solidFill>
            <a:latin typeface="Raleway" pitchFamily="2" charset="0"/>
            <a:ea typeface="+mn-ea"/>
            <a:cs typeface="Calibri" panose="020F0502020204030204" pitchFamily="34" charset="0"/>
          </a:endParaRPr>
        </a:p>
        <a:p>
          <a:pPr marL="92075" lvl="1" indent="-92075" algn="l" defTabSz="533400">
            <a:lnSpc>
              <a:spcPct val="90000"/>
            </a:lnSpc>
            <a:spcBef>
              <a:spcPct val="0"/>
            </a:spcBef>
            <a:spcAft>
              <a:spcPct val="15000"/>
            </a:spcAft>
            <a:buChar char="•"/>
          </a:pPr>
          <a:r>
            <a:rPr lang="en-US" sz="1200" b="0" kern="1200">
              <a:solidFill>
                <a:schemeClr val="tx1"/>
              </a:solidFill>
              <a:latin typeface="Raleway" pitchFamily="2" charset="0"/>
              <a:ea typeface="+mn-ea"/>
              <a:cs typeface="Calibri" panose="020F0502020204030204" pitchFamily="34" charset="0"/>
            </a:rPr>
            <a:t>Aim to further involve the views and participation of people with lived experience in the work of the SAB </a:t>
          </a:r>
          <a:endParaRPr lang="en-GB" sz="1200" b="0" kern="1200">
            <a:solidFill>
              <a:schemeClr val="tx1"/>
            </a:solidFill>
            <a:latin typeface="Raleway" pitchFamily="2" charset="0"/>
            <a:ea typeface="+mn-ea"/>
            <a:cs typeface="Calibri" panose="020F0502020204030204" pitchFamily="34" charset="0"/>
          </a:endParaRPr>
        </a:p>
        <a:p>
          <a:pPr marL="114300" lvl="1" indent="0" algn="l" defTabSz="533400">
            <a:lnSpc>
              <a:spcPct val="90000"/>
            </a:lnSpc>
            <a:spcBef>
              <a:spcPct val="0"/>
            </a:spcBef>
            <a:spcAft>
              <a:spcPct val="15000"/>
            </a:spcAft>
            <a:buChar char="•"/>
          </a:pPr>
          <a:endParaRPr lang="en-GB" sz="1200" b="0" kern="1200">
            <a:solidFill>
              <a:schemeClr val="tx1"/>
            </a:solidFill>
            <a:latin typeface="Raleway" panose="020B0503030101060003"/>
            <a:ea typeface="+mn-ea"/>
            <a:cs typeface="+mn-cs"/>
          </a:endParaRPr>
        </a:p>
      </dsp:txBody>
      <dsp:txXfrm>
        <a:off x="5061845" y="2968071"/>
        <a:ext cx="4238925" cy="25433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8771F-8C0E-46D6-8B4A-42EC618F016B}">
      <dsp:nvSpPr>
        <dsp:cNvPr id="0" name=""/>
        <dsp:cNvSpPr/>
      </dsp:nvSpPr>
      <dsp:spPr>
        <a:xfrm rot="16200000">
          <a:off x="1541065" y="-1541065"/>
          <a:ext cx="2175669" cy="525780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kern="1200">
            <a:latin typeface="Raleway" pitchFamily="2" charset="0"/>
          </a:endParaRPr>
        </a:p>
        <a:p>
          <a:pPr marL="0" lvl="0" indent="0" algn="ctr" defTabSz="533400" rtl="0">
            <a:lnSpc>
              <a:spcPct val="90000"/>
            </a:lnSpc>
            <a:spcBef>
              <a:spcPct val="0"/>
            </a:spcBef>
            <a:spcAft>
              <a:spcPct val="35000"/>
            </a:spcAft>
            <a:buNone/>
          </a:pPr>
          <a:r>
            <a:rPr lang="en-US" sz="1200" kern="1200">
              <a:latin typeface="Raleway"/>
            </a:rPr>
            <a:t>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a:t>
          </a:r>
          <a:r>
            <a:rPr lang="en-US" sz="1200" b="1" kern="1200">
              <a:latin typeface="Raleway"/>
            </a:rPr>
            <a:t> We will track the way training in each organisation improves people’s lives</a:t>
          </a:r>
          <a:endParaRPr lang="en-GB" sz="1200" b="1" kern="1200">
            <a:latin typeface="Raleway"/>
          </a:endParaRPr>
        </a:p>
      </dsp:txBody>
      <dsp:txXfrm rot="5400000">
        <a:off x="0" y="0"/>
        <a:ext cx="5257800" cy="1631751"/>
      </dsp:txXfrm>
    </dsp:sp>
    <dsp:sp modelId="{B750FC8C-439D-42DF-84BE-BBC610844E1C}">
      <dsp:nvSpPr>
        <dsp:cNvPr id="0" name=""/>
        <dsp:cNvSpPr/>
      </dsp:nvSpPr>
      <dsp:spPr>
        <a:xfrm>
          <a:off x="5257800" y="0"/>
          <a:ext cx="5257800" cy="2175669"/>
        </a:xfrm>
        <a:prstGeom prst="round1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kern="1200">
              <a:latin typeface="Raleway"/>
            </a:rPr>
            <a:t>We know that Self-Neglect and Hoarding is an increasing issue. </a:t>
          </a:r>
          <a:r>
            <a:rPr lang="en-US" sz="1200" b="1" kern="1200">
              <a:latin typeface="Raleway"/>
            </a:rPr>
            <a:t>We will publish a toolkit to help professionals, and begin a two year programme to equip professionals to respect people’s rights whilst intervening early enough with the right preventative offer for adults at risk </a:t>
          </a:r>
          <a:endParaRPr lang="en-GB" sz="1200" b="1" kern="1200">
            <a:latin typeface="Raleway" pitchFamily="2" charset="0"/>
          </a:endParaRPr>
        </a:p>
      </dsp:txBody>
      <dsp:txXfrm>
        <a:off x="5257800" y="0"/>
        <a:ext cx="5257800" cy="1631751"/>
      </dsp:txXfrm>
    </dsp:sp>
    <dsp:sp modelId="{994D19AC-0AC8-4B95-BE66-74A60AC80970}">
      <dsp:nvSpPr>
        <dsp:cNvPr id="0" name=""/>
        <dsp:cNvSpPr/>
      </dsp:nvSpPr>
      <dsp:spPr>
        <a:xfrm rot="10800000">
          <a:off x="0" y="2175669"/>
          <a:ext cx="5257800" cy="2175669"/>
        </a:xfrm>
        <a:prstGeom prst="round1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1" kern="1200">
              <a:latin typeface="Raleway"/>
            </a:rPr>
            <a:t>We want to work with people with learning disabilities to make sure we are doing the best scrutiny and governance possible to keep them safe </a:t>
          </a:r>
          <a:r>
            <a:rPr lang="en-US" sz="1200" kern="1200">
              <a:latin typeface="Raleway"/>
            </a:rPr>
            <a:t>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a:t>
          </a:r>
          <a:endParaRPr lang="en-GB" sz="1200" kern="1200">
            <a:latin typeface="Raleway"/>
          </a:endParaRPr>
        </a:p>
      </dsp:txBody>
      <dsp:txXfrm rot="10800000">
        <a:off x="0" y="2719586"/>
        <a:ext cx="5257800" cy="1631751"/>
      </dsp:txXfrm>
    </dsp:sp>
    <dsp:sp modelId="{9DDF19FD-8F5F-4B2A-AA45-E3AAB16042C7}">
      <dsp:nvSpPr>
        <dsp:cNvPr id="0" name=""/>
        <dsp:cNvSpPr/>
      </dsp:nvSpPr>
      <dsp:spPr>
        <a:xfrm rot="5400000">
          <a:off x="6798865" y="634603"/>
          <a:ext cx="2175669" cy="5257800"/>
        </a:xfrm>
        <a:prstGeom prst="round1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aleway" pitchFamily="2" charset="0"/>
            </a:rPr>
            <a:t>Some of the most marginalized people in Tower Hamlets have complex care and support needs because of their substance misuse. Housing insecurity is very often a feature of their lives. </a:t>
          </a:r>
          <a:r>
            <a:rPr lang="en-US" sz="1200" b="1" kern="1200" dirty="0">
              <a:latin typeface="Raleway" pitchFamily="2" charset="0"/>
            </a:rPr>
            <a:t>We want to build on the extensive provision in Tower Hamlets to make sure that the best practice in housing support for this group of residents becomes the standard for all housing providers. </a:t>
          </a:r>
          <a:r>
            <a:rPr lang="en-US" sz="1200" b="0" kern="1200" dirty="0">
              <a:latin typeface="Raleway" pitchFamily="2" charset="0"/>
            </a:rPr>
            <a:t>We will offer training around mental capacity assessment in recognition that this is an extremely complex and challenging area for practitioners.</a:t>
          </a:r>
          <a:endParaRPr lang="en-GB" sz="1200" b="0" kern="1200" dirty="0">
            <a:latin typeface="Raleway" pitchFamily="2" charset="0"/>
          </a:endParaRPr>
        </a:p>
      </dsp:txBody>
      <dsp:txXfrm rot="-5400000">
        <a:off x="5257800" y="2719586"/>
        <a:ext cx="5257800" cy="1631751"/>
      </dsp:txXfrm>
    </dsp:sp>
    <dsp:sp modelId="{5B96553A-58A2-4FA9-93D4-231AB5AC8EC3}">
      <dsp:nvSpPr>
        <dsp:cNvPr id="0" name=""/>
        <dsp:cNvSpPr/>
      </dsp:nvSpPr>
      <dsp:spPr>
        <a:xfrm>
          <a:off x="3680460" y="1631751"/>
          <a:ext cx="3154680" cy="1087834"/>
        </a:xfrm>
        <a:prstGeom prst="roundRect">
          <a:avLst/>
        </a:prstGeom>
        <a:solidFill>
          <a:schemeClr val="accent5">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Raleway" pitchFamily="2" charset="0"/>
            </a:rPr>
            <a:t>We will be influential and</a:t>
          </a:r>
          <a:r>
            <a:rPr lang="en-US" sz="1200" b="1" kern="1200" dirty="0">
              <a:latin typeface="Raleway" pitchFamily="2" charset="0"/>
            </a:rPr>
            <a:t> let people who live complicated and chaotic lives know that we care about them. </a:t>
          </a:r>
          <a:r>
            <a:rPr lang="en-US" sz="1200" kern="1200" dirty="0">
              <a:latin typeface="Raleway" pitchFamily="2" charset="0"/>
            </a:rPr>
            <a:t>We will work with other strategic partnerships in Tower Hamlets to deliver joint plans.</a:t>
          </a:r>
          <a:endParaRPr lang="en-GB" sz="1200" kern="1200" dirty="0">
            <a:latin typeface="Raleway" pitchFamily="2" charset="0"/>
          </a:endParaRPr>
        </a:p>
      </dsp:txBody>
      <dsp:txXfrm>
        <a:off x="3733564" y="1684855"/>
        <a:ext cx="3048472" cy="98162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GB"/>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EB7EDC2C-FE10-4F5D-A667-281A705EAA46}" type="datetimeFigureOut">
              <a:rPr lang="en-GB" smtClean="0"/>
              <a:t>21/11/2023</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GB"/>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AC8CED0-0868-4269-88BA-F5E8DB1CEFA3}" type="slidenum">
              <a:rPr lang="en-GB" smtClean="0"/>
              <a:t>‹#›</a:t>
            </a:fld>
            <a:endParaRPr lang="en-GB"/>
          </a:p>
        </p:txBody>
      </p:sp>
    </p:spTree>
    <p:extLst>
      <p:ext uri="{BB962C8B-B14F-4D97-AF65-F5344CB8AC3E}">
        <p14:creationId xmlns:p14="http://schemas.microsoft.com/office/powerpoint/2010/main" val="3898924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2</a:t>
            </a:fld>
            <a:endParaRPr lang="en-GB"/>
          </a:p>
        </p:txBody>
      </p:sp>
    </p:spTree>
    <p:extLst>
      <p:ext uri="{BB962C8B-B14F-4D97-AF65-F5344CB8AC3E}">
        <p14:creationId xmlns:p14="http://schemas.microsoft.com/office/powerpoint/2010/main" val="357319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24</a:t>
            </a:fld>
            <a:endParaRPr lang="en-GB"/>
          </a:p>
        </p:txBody>
      </p:sp>
    </p:spTree>
    <p:extLst>
      <p:ext uri="{BB962C8B-B14F-4D97-AF65-F5344CB8AC3E}">
        <p14:creationId xmlns:p14="http://schemas.microsoft.com/office/powerpoint/2010/main" val="170790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6</a:t>
            </a:fld>
            <a:endParaRPr lang="en-GB"/>
          </a:p>
        </p:txBody>
      </p:sp>
    </p:spTree>
    <p:extLst>
      <p:ext uri="{BB962C8B-B14F-4D97-AF65-F5344CB8AC3E}">
        <p14:creationId xmlns:p14="http://schemas.microsoft.com/office/powerpoint/2010/main" val="307679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7</a:t>
            </a:fld>
            <a:endParaRPr lang="en-GB"/>
          </a:p>
        </p:txBody>
      </p:sp>
    </p:spTree>
    <p:extLst>
      <p:ext uri="{BB962C8B-B14F-4D97-AF65-F5344CB8AC3E}">
        <p14:creationId xmlns:p14="http://schemas.microsoft.com/office/powerpoint/2010/main" val="297884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10</a:t>
            </a:fld>
            <a:endParaRPr lang="en-GB"/>
          </a:p>
        </p:txBody>
      </p:sp>
    </p:spTree>
    <p:extLst>
      <p:ext uri="{BB962C8B-B14F-4D97-AF65-F5344CB8AC3E}">
        <p14:creationId xmlns:p14="http://schemas.microsoft.com/office/powerpoint/2010/main" val="2675289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11</a:t>
            </a:fld>
            <a:endParaRPr lang="en-GB"/>
          </a:p>
        </p:txBody>
      </p:sp>
    </p:spTree>
    <p:extLst>
      <p:ext uri="{BB962C8B-B14F-4D97-AF65-F5344CB8AC3E}">
        <p14:creationId xmlns:p14="http://schemas.microsoft.com/office/powerpoint/2010/main" val="4196360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13</a:t>
            </a:fld>
            <a:endParaRPr lang="en-GB"/>
          </a:p>
        </p:txBody>
      </p:sp>
    </p:spTree>
    <p:extLst>
      <p:ext uri="{BB962C8B-B14F-4D97-AF65-F5344CB8AC3E}">
        <p14:creationId xmlns:p14="http://schemas.microsoft.com/office/powerpoint/2010/main" val="84260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14</a:t>
            </a:fld>
            <a:endParaRPr lang="en-GB"/>
          </a:p>
        </p:txBody>
      </p:sp>
    </p:spTree>
    <p:extLst>
      <p:ext uri="{BB962C8B-B14F-4D97-AF65-F5344CB8AC3E}">
        <p14:creationId xmlns:p14="http://schemas.microsoft.com/office/powerpoint/2010/main" val="379200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15</a:t>
            </a:fld>
            <a:endParaRPr lang="en-GB"/>
          </a:p>
        </p:txBody>
      </p:sp>
    </p:spTree>
    <p:extLst>
      <p:ext uri="{BB962C8B-B14F-4D97-AF65-F5344CB8AC3E}">
        <p14:creationId xmlns:p14="http://schemas.microsoft.com/office/powerpoint/2010/main" val="3265650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C8CED0-0868-4269-88BA-F5E8DB1CEFA3}" type="slidenum">
              <a:rPr lang="en-GB" smtClean="0"/>
              <a:t>16</a:t>
            </a:fld>
            <a:endParaRPr lang="en-GB"/>
          </a:p>
        </p:txBody>
      </p:sp>
    </p:spTree>
    <p:extLst>
      <p:ext uri="{BB962C8B-B14F-4D97-AF65-F5344CB8AC3E}">
        <p14:creationId xmlns:p14="http://schemas.microsoft.com/office/powerpoint/2010/main" val="443910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8690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98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059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1832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8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21/11/2023</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a:p>
        </p:txBody>
      </p:sp>
    </p:spTree>
    <p:extLst>
      <p:ext uri="{BB962C8B-B14F-4D97-AF65-F5344CB8AC3E}">
        <p14:creationId xmlns:p14="http://schemas.microsoft.com/office/powerpoint/2010/main" val="140453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7.png"/><Relationship Id="rId9" Type="http://schemas.microsoft.com/office/2007/relationships/diagramDrawing" Target="../diagrams/drawing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png"/><Relationship Id="rId7" Type="http://schemas.openxmlformats.org/officeDocument/2006/relationships/diagramColors" Target="../diagrams/colors7.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4.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5.pn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4EAC-D2C1-0678-8A76-870EE085C228}"/>
              </a:ext>
            </a:extLst>
          </p:cNvPr>
          <p:cNvSpPr txBox="1">
            <a:spLocks noGrp="1"/>
          </p:cNvSpPr>
          <p:nvPr>
            <p:ph type="title" idx="4294967295"/>
          </p:nvPr>
        </p:nvSpPr>
        <p:spPr>
          <a:xfrm>
            <a:off x="335665" y="2136338"/>
            <a:ext cx="8576841" cy="27084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chemeClr val="bg1"/>
                </a:solidFill>
                <a:effectLst/>
                <a:uLnTx/>
                <a:uFillTx/>
                <a:latin typeface="Raleway" pitchFamily="2" charset="0"/>
                <a:ea typeface="+mn-ea"/>
                <a:cs typeface="+mn-cs"/>
              </a:rPr>
              <a:t>Tower Hamlets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chemeClr val="bg1"/>
                </a:solidFill>
                <a:effectLst/>
                <a:uLnTx/>
                <a:uFillTx/>
                <a:latin typeface="Raleway" pitchFamily="2" charset="0"/>
                <a:ea typeface="+mn-ea"/>
                <a:cs typeface="+mn-cs"/>
              </a:rPr>
              <a:t>Safeguarding Adults Board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schemeClr val="bg1"/>
                </a:solidFill>
                <a:effectLst/>
                <a:uLnTx/>
                <a:uFillTx/>
                <a:latin typeface="Raleway" pitchFamily="2" charset="0"/>
                <a:ea typeface="+mn-ea"/>
                <a:cs typeface="+mn-cs"/>
              </a:rPr>
              <a:t>Annual Report 2022-23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chemeClr val="bg1"/>
                </a:solidFill>
                <a:effectLst/>
                <a:uLnTx/>
                <a:uFillTx/>
                <a:latin typeface="Raleway" pitchFamily="2" charset="0"/>
                <a:ea typeface="+mn-ea"/>
                <a:cs typeface="+mn-cs"/>
              </a:rPr>
              <a:t>Safeguarding is everyone’s responsibility</a:t>
            </a:r>
          </a:p>
        </p:txBody>
      </p:sp>
      <p:pic>
        <p:nvPicPr>
          <p:cNvPr id="3" name="Picture 2" descr="A close-up of a logo">
            <a:extLst>
              <a:ext uri="{FF2B5EF4-FFF2-40B4-BE49-F238E27FC236}">
                <a16:creationId xmlns:a16="http://schemas.microsoft.com/office/drawing/2014/main" id="{BF6150E3-DCD8-3EB1-D7F0-8280E75FA4C5}"/>
              </a:ext>
            </a:extLst>
          </p:cNvPr>
          <p:cNvPicPr>
            <a:picLocks noChangeAspect="1"/>
          </p:cNvPicPr>
          <p:nvPr/>
        </p:nvPicPr>
        <p:blipFill>
          <a:blip r:embed="rId2"/>
          <a:stretch>
            <a:fillRect/>
          </a:stretch>
        </p:blipFill>
        <p:spPr>
          <a:xfrm>
            <a:off x="8291245" y="243068"/>
            <a:ext cx="3773434" cy="925976"/>
          </a:xfrm>
          <a:prstGeom prst="rect">
            <a:avLst/>
          </a:prstGeom>
        </p:spPr>
      </p:pic>
    </p:spTree>
    <p:extLst>
      <p:ext uri="{BB962C8B-B14F-4D97-AF65-F5344CB8AC3E}">
        <p14:creationId xmlns:p14="http://schemas.microsoft.com/office/powerpoint/2010/main" val="3451734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Funding for the Safeguarding Adults Board 2022-23</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81322" y="271499"/>
            <a:ext cx="1316077" cy="1277652"/>
          </a:xfrm>
          <a:prstGeom prst="rect">
            <a:avLst/>
          </a:prstGeom>
        </p:spPr>
      </p:pic>
      <p:sp>
        <p:nvSpPr>
          <p:cNvPr id="4" name="TextBox 3">
            <a:extLst>
              <a:ext uri="{FF2B5EF4-FFF2-40B4-BE49-F238E27FC236}">
                <a16:creationId xmlns:a16="http://schemas.microsoft.com/office/drawing/2014/main" id="{E7FD60E8-A0F7-497E-A4F1-4C7E51F115F9}"/>
              </a:ext>
            </a:extLst>
          </p:cNvPr>
          <p:cNvSpPr txBox="1"/>
          <p:nvPr/>
        </p:nvSpPr>
        <p:spPr>
          <a:xfrm>
            <a:off x="394601" y="1164251"/>
            <a:ext cx="10450877" cy="1477328"/>
          </a:xfrm>
          <a:prstGeom prst="rect">
            <a:avLst/>
          </a:prstGeom>
          <a:noFill/>
        </p:spPr>
        <p:txBody>
          <a:bodyPr wrap="square" lIns="91440" tIns="45720" rIns="91440" bIns="45720" rtlCol="0" anchor="t">
            <a:spAutoFit/>
          </a:bodyPr>
          <a:lstStyle/>
          <a:p>
            <a:r>
              <a:rPr lang="en-GB" sz="1200">
                <a:latin typeface="Raleway" panose="020B0503030101060003"/>
              </a:rPr>
              <a:t>Section 43, Schedule 2 of the Care Act 2014 (“the Act”) allows a ‘</a:t>
            </a:r>
            <a:r>
              <a:rPr lang="en-GB" sz="1200" i="1">
                <a:latin typeface="Raleway" panose="020B0503030101060003"/>
              </a:rPr>
              <a:t>partner</a:t>
            </a:r>
            <a:r>
              <a:rPr lang="en-GB" sz="1200">
                <a:latin typeface="Raleway" panose="020B0503030101060003"/>
              </a:rPr>
              <a:t>’ to make payment towards expenditure incurred by or the purposes connected with the Tower Hamlets Safeguarding Adults Board. It is acknowledged that every organisation faces financial challenges each year; therefore, it is with appreciation that partner members give their time and resources to support the functioning of the board.</a:t>
            </a:r>
          </a:p>
          <a:p>
            <a:endParaRPr lang="en-GB" sz="1200">
              <a:latin typeface="Raleway" panose="020B0503030101060003"/>
            </a:endParaRPr>
          </a:p>
          <a:p>
            <a:r>
              <a:rPr lang="en-GB" sz="1200">
                <a:latin typeface="Raleway" panose="020B0503030101060003"/>
              </a:rPr>
              <a:t>This funding covers the cost of the Independent Chair, Safeguarding Adult Reviews and Board Management. The tables below set out the level of the partner contributions in relation to the Board for 2022-23:</a:t>
            </a:r>
          </a:p>
          <a:p>
            <a:endParaRPr lang="en-GB"/>
          </a:p>
        </p:txBody>
      </p:sp>
      <p:graphicFrame>
        <p:nvGraphicFramePr>
          <p:cNvPr id="7" name="Diagram 6">
            <a:extLst>
              <a:ext uri="{FF2B5EF4-FFF2-40B4-BE49-F238E27FC236}">
                <a16:creationId xmlns:a16="http://schemas.microsoft.com/office/drawing/2014/main" id="{9D494502-36A1-47B0-94A2-E564A73CB1C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3562620"/>
              </p:ext>
            </p:extLst>
          </p:nvPr>
        </p:nvGraphicFramePr>
        <p:xfrm>
          <a:off x="2789757" y="2487987"/>
          <a:ext cx="6612486" cy="34568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89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Learning and Development over 2022-23</a:t>
            </a:r>
            <a:endParaRPr lang="en-US" sz="260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089061"/>
            <a:ext cx="11507654" cy="5070114"/>
          </a:xfrm>
        </p:spPr>
        <p:txBody>
          <a:bodyPr vert="horz" lIns="91440" tIns="45720" rIns="91440" bIns="45720" numCol="4" spcCol="252000" rtlCol="0" anchor="t">
            <a:noAutofit/>
          </a:bodyPr>
          <a:lstStyle/>
          <a:p>
            <a:pPr marL="0" indent="0">
              <a:buNone/>
            </a:pPr>
            <a:r>
              <a:rPr lang="en-GB" sz="1200">
                <a:latin typeface="Raleway" panose="020B0503030101060003"/>
                <a:cs typeface="Arial"/>
              </a:rPr>
              <a:t>Tower Hamlets council provides a range of safeguarding adults’ training for staff at all levels, designed to raise staff awareness and skills so that they are better equipped to identify and respond to safeguarding concerns. Courses include an adult safeguarding course, enquiry officer training, safeguarding adult's manager course, an intermediate safeguarding programme as well as modern day slavery. Bespoke training is also available on topics including hoarding, human trafficking and female genital mutilation.</a:t>
            </a:r>
          </a:p>
          <a:p>
            <a:pPr marL="0" indent="0">
              <a:buNone/>
            </a:pPr>
            <a:r>
              <a:rPr lang="en-GB" sz="1200">
                <a:latin typeface="Raleway" panose="020B0503030101060003"/>
                <a:cs typeface="Arial"/>
              </a:rPr>
              <a:t>Partner agencies also provide a range of training for their staff. Safeguarding Adults basic awareness e-learning is a web-based training portal and is available to all Tower Hamlets staff and those working in the private, independent sectors, carers and volunteers working with adults. Training is provided free of cost to the recipient.</a:t>
            </a:r>
            <a:endParaRPr lang="en-GB"/>
          </a:p>
          <a:p>
            <a:pPr marL="0" indent="0">
              <a:buNone/>
            </a:pPr>
            <a:r>
              <a:rPr lang="en-GB" sz="1200">
                <a:latin typeface="Raleway"/>
                <a:cs typeface="Arial"/>
              </a:rPr>
              <a:t>Evaluation on our training sessions plays an important part in helping us monitor the practice nature of the learning, the course structure and knowledge. Below are some of the feedback we have received from our attendees:</a:t>
            </a:r>
            <a:endParaRPr lang="en-GB" sz="1200" b="1" i="1">
              <a:solidFill>
                <a:schemeClr val="tx1"/>
              </a:solidFill>
              <a:effectLst/>
              <a:latin typeface="Raleway" pitchFamily="2" charset="0"/>
              <a:ea typeface="Calibri" panose="020F0502020204030204" pitchFamily="34" charset="0"/>
              <a:cs typeface="Times New Roman" panose="02020603050405020304" pitchFamily="18" charset="0"/>
            </a:endParaRPr>
          </a:p>
          <a:p>
            <a:pPr marL="0" indent="0">
              <a:spcBef>
                <a:spcPts val="1800"/>
              </a:spcBef>
              <a:buNone/>
            </a:pPr>
            <a:r>
              <a:rPr lang="en-GB" sz="1200" i="1">
                <a:solidFill>
                  <a:schemeClr val="accent6">
                    <a:lumMod val="50000"/>
                  </a:schemeClr>
                </a:solidFill>
                <a:latin typeface="Raleway" pitchFamily="2" charset="0"/>
                <a:ea typeface="Calibri" panose="020F0502020204030204" pitchFamily="34" charset="0"/>
                <a:cs typeface="Times New Roman" panose="02020603050405020304" pitchFamily="18" charset="0"/>
              </a:rPr>
              <a:t>‘</a:t>
            </a:r>
            <a:r>
              <a:rPr lang="en-GB" sz="1200" i="1">
                <a:solidFill>
                  <a:schemeClr val="accent6">
                    <a:lumMod val="50000"/>
                  </a:schemeClr>
                </a:solidFill>
                <a:effectLst/>
                <a:latin typeface="Raleway" pitchFamily="2" charset="0"/>
                <a:ea typeface="Calibri" panose="020F0502020204030204" pitchFamily="34" charset="0"/>
                <a:cs typeface="Times New Roman" panose="02020603050405020304" pitchFamily="18" charset="0"/>
              </a:rPr>
              <a:t>Knowledge and skills gained from this session will enable me to provide better service when working with service users who may be at risk of harm or potential harm.</a:t>
            </a:r>
            <a:r>
              <a:rPr lang="en-GB" sz="1200" i="1">
                <a:solidFill>
                  <a:schemeClr val="accent6">
                    <a:lumMod val="50000"/>
                  </a:schemeClr>
                </a:solidFill>
                <a:latin typeface="Raleway" pitchFamily="2" charset="0"/>
                <a:ea typeface="Calibri" panose="020F0502020204030204" pitchFamily="34" charset="0"/>
                <a:cs typeface="Times New Roman" panose="02020603050405020304" pitchFamily="18" charset="0"/>
              </a:rPr>
              <a:t>’</a:t>
            </a:r>
            <a:endParaRPr lang="en-GB" sz="1200" i="1">
              <a:solidFill>
                <a:schemeClr val="tx1"/>
              </a:solidFill>
              <a:effectLst/>
              <a:latin typeface="Raleway" pitchFamily="2" charset="0"/>
              <a:ea typeface="Calibri" panose="020F0502020204030204" pitchFamily="34" charset="0"/>
              <a:cs typeface="Times New Roman" panose="02020603050405020304" pitchFamily="18" charset="0"/>
            </a:endParaRPr>
          </a:p>
          <a:p>
            <a:pPr marL="0" indent="0">
              <a:buNone/>
            </a:pPr>
            <a:r>
              <a:rPr lang="en-GB" sz="1200" i="1">
                <a:solidFill>
                  <a:schemeClr val="accent6">
                    <a:lumMod val="50000"/>
                  </a:schemeClr>
                </a:solidFill>
                <a:latin typeface="Raleway" pitchFamily="2" charset="0"/>
                <a:ea typeface="Calibri" panose="020F0502020204030204" pitchFamily="34" charset="0"/>
                <a:cs typeface="Times New Roman" panose="02020603050405020304" pitchFamily="18" charset="0"/>
              </a:rPr>
              <a:t>‘</a:t>
            </a:r>
            <a:r>
              <a:rPr lang="en-GB" sz="1200" i="1">
                <a:solidFill>
                  <a:schemeClr val="accent6">
                    <a:lumMod val="50000"/>
                  </a:schemeClr>
                </a:solidFill>
                <a:effectLst/>
                <a:latin typeface="Raleway" pitchFamily="2" charset="0"/>
                <a:ea typeface="Calibri" panose="020F0502020204030204" pitchFamily="34" charset="0"/>
                <a:cs typeface="Times New Roman" panose="02020603050405020304" pitchFamily="18" charset="0"/>
              </a:rPr>
              <a:t>I have gained more insight in signs to look for when triaging concerns, whether an adult appears intimidated or closed off.</a:t>
            </a:r>
            <a:r>
              <a:rPr lang="en-GB" sz="1200" i="1">
                <a:solidFill>
                  <a:schemeClr val="accent6">
                    <a:lumMod val="50000"/>
                  </a:schemeClr>
                </a:solidFill>
                <a:latin typeface="Raleway" pitchFamily="2" charset="0"/>
                <a:ea typeface="Calibri" panose="020F0502020204030204" pitchFamily="34" charset="0"/>
                <a:cs typeface="Times New Roman" panose="02020603050405020304" pitchFamily="18" charset="0"/>
              </a:rPr>
              <a:t>’</a:t>
            </a:r>
            <a:endParaRPr lang="en-GB" sz="1200" i="1">
              <a:solidFill>
                <a:schemeClr val="tx1"/>
              </a:solidFill>
              <a:effectLst/>
              <a:latin typeface="Raleway" pitchFamily="2" charset="0"/>
              <a:ea typeface="Calibri" panose="020F0502020204030204" pitchFamily="34" charset="0"/>
              <a:cs typeface="Times New Roman" panose="02020603050405020304" pitchFamily="18" charset="0"/>
            </a:endParaRPr>
          </a:p>
          <a:p>
            <a:pPr marL="0" indent="0">
              <a:buNone/>
            </a:pPr>
            <a:r>
              <a:rPr lang="en-GB" sz="1200" i="1">
                <a:solidFill>
                  <a:schemeClr val="accent6">
                    <a:lumMod val="50000"/>
                  </a:schemeClr>
                </a:solidFill>
                <a:effectLst/>
                <a:latin typeface="Raleway" pitchFamily="2" charset="0"/>
                <a:ea typeface="Calibri" panose="020F0502020204030204" pitchFamily="34" charset="0"/>
                <a:cs typeface="Times New Roman" panose="02020603050405020304" pitchFamily="18" charset="0"/>
              </a:rPr>
              <a:t>‘Excellent sessions focused on making Safeguarding personal and really discussing the nitty-gritty of people’s lives and thinking in a trauma-focused way of how people perceive our enquiries as well as what other aspects of their life help or hinder investigations.</a:t>
            </a:r>
            <a:r>
              <a:rPr lang="en-GB" sz="1200" i="1">
                <a:solidFill>
                  <a:schemeClr val="accent6">
                    <a:lumMod val="50000"/>
                  </a:schemeClr>
                </a:solidFill>
                <a:latin typeface="Raleway" pitchFamily="2" charset="0"/>
                <a:ea typeface="Calibri" panose="020F0502020204030204" pitchFamily="34" charset="0"/>
                <a:cs typeface="Times New Roman" panose="02020603050405020304" pitchFamily="18" charset="0"/>
              </a:rPr>
              <a:t>’</a:t>
            </a:r>
            <a:endParaRPr lang="en-GB" sz="1200" i="1">
              <a:solidFill>
                <a:schemeClr val="accent6">
                  <a:lumMod val="50000"/>
                </a:schemeClr>
              </a:solidFill>
              <a:effectLst/>
              <a:latin typeface="Raleway" pitchFamily="2" charset="0"/>
              <a:ea typeface="Calibri" panose="020F0502020204030204" pitchFamily="34" charset="0"/>
              <a:cs typeface="Times New Roman" panose="02020603050405020304" pitchFamily="18" charset="0"/>
            </a:endParaRPr>
          </a:p>
          <a:p>
            <a:pPr marL="0" indent="0">
              <a:buNone/>
            </a:pPr>
            <a:r>
              <a:rPr lang="en-GB" sz="1200" i="1">
                <a:solidFill>
                  <a:schemeClr val="accent6">
                    <a:lumMod val="50000"/>
                  </a:schemeClr>
                </a:solidFill>
                <a:effectLst/>
                <a:latin typeface="Raleway" pitchFamily="2" charset="0"/>
                <a:ea typeface="Calibri" panose="020F0502020204030204" pitchFamily="34" charset="0"/>
                <a:cs typeface="Times New Roman" panose="02020603050405020304" pitchFamily="18" charset="0"/>
              </a:rPr>
              <a:t>‘The training was well coordinated and refreshing.’</a:t>
            </a:r>
            <a:endParaRPr lang="en-GB" sz="1000" i="1">
              <a:solidFill>
                <a:schemeClr val="accent6">
                  <a:lumMod val="50000"/>
                </a:schemeClr>
              </a:solidFill>
              <a:highlight>
                <a:srgbClr val="FFFF00"/>
              </a:highlight>
              <a:latin typeface="Raleway" pitchFamily="2" charset="0"/>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81322" y="271499"/>
            <a:ext cx="1316077" cy="1277652"/>
          </a:xfrm>
          <a:prstGeom prst="rect">
            <a:avLst/>
          </a:prstGeom>
        </p:spPr>
      </p:pic>
      <p:graphicFrame>
        <p:nvGraphicFramePr>
          <p:cNvPr id="7" name="Content Placeholder 3" descr="Safeguarding Adults Basic Awareness &#10;(51 attendees)&#10;Enquiry Officer&#10; (48 attendees)&#10;Safeguarding Adults Intermediate&#10;(22 attendees)&#10;Enquiry Officer &amp; Managers Refresher&#10;(39 attendees)&#10;Safeguarding Adults Managers &#10;(21 attendees)&#10;">
            <a:extLst>
              <a:ext uri="{FF2B5EF4-FFF2-40B4-BE49-F238E27FC236}">
                <a16:creationId xmlns:a16="http://schemas.microsoft.com/office/drawing/2014/main" id="{4B2FCB50-C52B-ED46-BC82-AB62BA487E4C}"/>
              </a:ext>
            </a:extLst>
          </p:cNvPr>
          <p:cNvGraphicFramePr>
            <a:graphicFrameLocks/>
          </p:cNvGraphicFramePr>
          <p:nvPr>
            <p:extLst>
              <p:ext uri="{D42A27DB-BD31-4B8C-83A1-F6EECF244321}">
                <p14:modId xmlns:p14="http://schemas.microsoft.com/office/powerpoint/2010/main" val="4254996755"/>
              </p:ext>
            </p:extLst>
          </p:nvPr>
        </p:nvGraphicFramePr>
        <p:xfrm>
          <a:off x="5661062" y="1419279"/>
          <a:ext cx="7045266" cy="4019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a16="http://schemas.microsoft.com/office/drawing/2014/main" id="{59B62AA0-54F0-DCDA-4ABA-833FFD895049}"/>
              </a:ext>
            </a:extLst>
          </p:cNvPr>
          <p:cNvSpPr txBox="1"/>
          <p:nvPr/>
        </p:nvSpPr>
        <p:spPr>
          <a:xfrm>
            <a:off x="8421695" y="3013501"/>
            <a:ext cx="1524000" cy="1077218"/>
          </a:xfrm>
          <a:prstGeom prst="rect">
            <a:avLst/>
          </a:prstGeom>
          <a:noFill/>
        </p:spPr>
        <p:txBody>
          <a:bodyPr wrap="square" rtlCol="0">
            <a:spAutoFit/>
          </a:bodyPr>
          <a:lstStyle/>
          <a:p>
            <a:pPr algn="ctr"/>
            <a:r>
              <a:rPr lang="en-GB" sz="1600" b="1" i="1">
                <a:solidFill>
                  <a:schemeClr val="tx1">
                    <a:lumMod val="60000"/>
                    <a:lumOff val="40000"/>
                  </a:schemeClr>
                </a:solidFill>
                <a:latin typeface="Raleway" pitchFamily="2" charset="0"/>
              </a:rPr>
              <a:t>Safeguarding Training delivered 2022-23 </a:t>
            </a:r>
          </a:p>
        </p:txBody>
      </p:sp>
    </p:spTree>
    <p:extLst>
      <p:ext uri="{BB962C8B-B14F-4D97-AF65-F5344CB8AC3E}">
        <p14:creationId xmlns:p14="http://schemas.microsoft.com/office/powerpoint/2010/main" val="1508344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Safeguarding Adults Board achievements over 2022-23</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81322" y="271499"/>
            <a:ext cx="1316077" cy="1277652"/>
          </a:xfrm>
          <a:prstGeom prst="rect">
            <a:avLst/>
          </a:prstGeom>
        </p:spPr>
      </p:pic>
      <p:sp>
        <p:nvSpPr>
          <p:cNvPr id="5" name="TextBox 4">
            <a:extLst>
              <a:ext uri="{FF2B5EF4-FFF2-40B4-BE49-F238E27FC236}">
                <a16:creationId xmlns:a16="http://schemas.microsoft.com/office/drawing/2014/main" id="{50FE74A9-1B03-4CCF-8AF7-3C7FEC1C69F7}"/>
              </a:ext>
            </a:extLst>
          </p:cNvPr>
          <p:cNvSpPr txBox="1"/>
          <p:nvPr/>
        </p:nvSpPr>
        <p:spPr>
          <a:xfrm>
            <a:off x="242200" y="929758"/>
            <a:ext cx="10462745" cy="1015663"/>
          </a:xfrm>
          <a:prstGeom prst="rect">
            <a:avLst/>
          </a:prstGeom>
          <a:noFill/>
        </p:spPr>
        <p:txBody>
          <a:bodyPr wrap="square" rtlCol="0">
            <a:spAutoFit/>
          </a:bodyPr>
          <a:lstStyle/>
          <a:p>
            <a:r>
              <a:rPr lang="en-GB" sz="1200">
                <a:latin typeface="Raleway" panose="020B0503030101060003"/>
              </a:rPr>
              <a:t>The priorities for 2022-23 came from the Safeguarding Adults Board Strategy of 2019-24 and the Spring 2023 SAB workshop. Each priority was built into the business plan relating to the six principles of safeguarding. The importance of supporting people in a personalised way runs throughout these principles in order to promote ‘</a:t>
            </a:r>
            <a:r>
              <a:rPr lang="en-GB" sz="1200" i="1">
                <a:latin typeface="Raleway" panose="020B0503030101060003"/>
              </a:rPr>
              <a:t>Making Safeguarding Personal</a:t>
            </a:r>
            <a:r>
              <a:rPr lang="en-GB" sz="1200">
                <a:latin typeface="Raleway" panose="020B0503030101060003"/>
              </a:rPr>
              <a:t>’. The business plan is monitored by the Safeguarding Adults Board, whilst the work is undertaken via the sub-groups. Each partner agency has worked to ensure their organisation continues to provide a service, that the workforce receives safeguarding training and understands how to recognise abuse respond to it. A summary of the work carried out is below.</a:t>
            </a:r>
          </a:p>
        </p:txBody>
      </p:sp>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94601" y="2095827"/>
            <a:ext cx="11507654" cy="3969307"/>
          </a:xfrm>
          <a:solidFill>
            <a:schemeClr val="accent4">
              <a:lumMod val="20000"/>
              <a:lumOff val="80000"/>
            </a:schemeClr>
          </a:solidFill>
        </p:spPr>
        <p:txBody>
          <a:bodyPr vert="horz" lIns="91440" tIns="45720" rIns="91440" bIns="45720" numCol="4" spcCol="252000" rtlCol="0" anchor="t">
            <a:noAutofit/>
          </a:bodyPr>
          <a:lstStyle/>
          <a:p>
            <a:pPr marL="179070" indent="0">
              <a:buNone/>
            </a:pPr>
            <a:r>
              <a:rPr lang="en-GB" sz="2400" b="1">
                <a:latin typeface="Raleway" panose="020B0503030101060003"/>
              </a:rPr>
              <a:t>Empowerment</a:t>
            </a:r>
            <a:endParaRPr lang="en-GB" sz="1600" b="1">
              <a:latin typeface="Raleway" panose="020B0503030101060003"/>
            </a:endParaRPr>
          </a:p>
          <a:p>
            <a:pPr marL="179070" indent="0">
              <a:buNone/>
            </a:pPr>
            <a:r>
              <a:rPr lang="en-GB" sz="1200" b="1">
                <a:solidFill>
                  <a:schemeClr val="accent6">
                    <a:lumMod val="50000"/>
                  </a:schemeClr>
                </a:solidFill>
                <a:latin typeface="Raleway" panose="020B0503030101060003"/>
              </a:rPr>
              <a:t>Our goals – </a:t>
            </a:r>
            <a:r>
              <a:rPr lang="en-GB" sz="1200" b="1" i="1">
                <a:solidFill>
                  <a:schemeClr val="accent6">
                    <a:lumMod val="50000"/>
                  </a:schemeClr>
                </a:solidFill>
                <a:latin typeface="Raleway" panose="020B0503030101060003"/>
              </a:rPr>
              <a:t>people being supported and encouraged to make their own decisions and give informed consent.</a:t>
            </a:r>
            <a:endParaRPr lang="en-GB" sz="1200" b="1">
              <a:solidFill>
                <a:schemeClr val="accent6">
                  <a:lumMod val="50000"/>
                </a:schemeClr>
              </a:solidFill>
              <a:latin typeface="Raleway" panose="020B0503030101060003"/>
            </a:endParaRPr>
          </a:p>
          <a:p>
            <a:pPr marL="179070" indent="0">
              <a:buNone/>
            </a:pPr>
            <a:r>
              <a:rPr lang="en-GB" sz="1200" b="1">
                <a:latin typeface="Raleway" panose="020B0503030101060003"/>
                <a:cs typeface="Arial"/>
              </a:rPr>
              <a:t>Poplar </a:t>
            </a:r>
            <a:r>
              <a:rPr lang="en-GB" sz="1200" b="1" err="1">
                <a:latin typeface="Raleway" panose="020B0503030101060003"/>
                <a:cs typeface="Arial"/>
              </a:rPr>
              <a:t>Harca</a:t>
            </a:r>
            <a:r>
              <a:rPr lang="en-GB" sz="1200" b="1">
                <a:latin typeface="Raleway" panose="020B0503030101060003"/>
                <a:cs typeface="Arial"/>
              </a:rPr>
              <a:t>: </a:t>
            </a:r>
            <a:r>
              <a:rPr lang="en-GB" sz="1200">
                <a:latin typeface="Raleway" panose="020B0503030101060003"/>
                <a:cs typeface="Arial"/>
              </a:rPr>
              <a:t>“We work with many different residents, some of which don’t meet the threshold for Social Services, so we help to bridge the gap and look for alternative means of support. On every case we have we support the individual to make their own decisions on what support they would like; we will talk to them about all possible options and then allow them to decide which route they would like to take.</a:t>
            </a:r>
            <a:r>
              <a:rPr lang="en-US" sz="1200">
                <a:latin typeface="Raleway" panose="020B0503030101060003"/>
                <a:cs typeface="Arial"/>
              </a:rPr>
              <a:t>”</a:t>
            </a:r>
            <a:endParaRPr lang="en-GB" sz="1600" b="1">
              <a:latin typeface="Raleway" panose="020B0503030101060003"/>
              <a:cs typeface="Arial"/>
            </a:endParaRPr>
          </a:p>
          <a:p>
            <a:pPr marL="179070" indent="0">
              <a:buNone/>
            </a:pPr>
            <a:endParaRPr lang="en-GB" sz="1200" b="1">
              <a:latin typeface="Raleway" panose="020B0503030101060003"/>
            </a:endParaRPr>
          </a:p>
          <a:p>
            <a:pPr marL="179070" indent="0">
              <a:buNone/>
            </a:pPr>
            <a:endParaRPr lang="en-GB" sz="1200" b="1">
              <a:latin typeface="Raleway" panose="020B0503030101060003"/>
            </a:endParaRPr>
          </a:p>
          <a:p>
            <a:pPr marL="179070" indent="0">
              <a:buNone/>
            </a:pPr>
            <a:endParaRPr lang="en-GB" sz="1200" b="1">
              <a:latin typeface="Raleway" panose="020B0503030101060003"/>
            </a:endParaRPr>
          </a:p>
          <a:p>
            <a:pPr marL="179070" indent="0">
              <a:buNone/>
            </a:pPr>
            <a:r>
              <a:rPr lang="en-GB" sz="1200" b="1">
                <a:latin typeface="Raleway" panose="020B0503030101060003"/>
              </a:rPr>
              <a:t>Tower Hamlets Council:</a:t>
            </a:r>
            <a:r>
              <a:rPr lang="en-GB" sz="1200">
                <a:latin typeface="Raleway" panose="020B0503030101060003"/>
              </a:rPr>
              <a:t> “The 2022 Safeguarding Conference involved those with lived experience which brought significant value to the process. The local authority is exploring avenues for inviting further feedback from service users as part of the safeguarding intervention.</a:t>
            </a:r>
            <a:r>
              <a:rPr lang="en-US" sz="1200">
                <a:latin typeface="Raleway" panose="020B0503030101060003"/>
              </a:rPr>
              <a:t>” </a:t>
            </a:r>
            <a:endParaRPr lang="en-GB" sz="1200">
              <a:latin typeface="Raleway" panose="020B0503030101060003"/>
            </a:endParaRPr>
          </a:p>
          <a:p>
            <a:pPr marL="179070" indent="0">
              <a:buNone/>
            </a:pPr>
            <a:r>
              <a:rPr lang="en-US" sz="1200" b="1">
                <a:latin typeface="Raleway" panose="020B0503030101060003"/>
                <a:cs typeface="Arial"/>
              </a:rPr>
              <a:t>North East London Integrated Care Board</a:t>
            </a:r>
            <a:r>
              <a:rPr lang="en-US" sz="1200">
                <a:latin typeface="Raleway" panose="020B0503030101060003"/>
                <a:cs typeface="Arial"/>
              </a:rPr>
              <a:t>: “</a:t>
            </a:r>
            <a:r>
              <a:rPr lang="en-GB" sz="1200">
                <a:latin typeface="Raleway" panose="020B0503030101060003"/>
                <a:cs typeface="Arial"/>
              </a:rPr>
              <a:t>The Integrated Care Board has a Quality and Equality, Health Inequality Impact assessment to look at the impact of commissioning plans on vulnerable service users, in particular protected characteristics as well as groups such as homeless people, those with a learning disability, mental health condition or older adults.</a:t>
            </a:r>
            <a:r>
              <a:rPr lang="en-US" sz="1200">
                <a:latin typeface="Raleway" panose="020B0503030101060003"/>
                <a:cs typeface="Arial"/>
              </a:rPr>
              <a:t>”</a:t>
            </a:r>
          </a:p>
          <a:p>
            <a:pPr marL="179070" indent="0">
              <a:buNone/>
            </a:pPr>
            <a:endParaRPr lang="en-GB" sz="2400" b="1">
              <a:latin typeface="Raleway" panose="020B0503030101060003"/>
              <a:cs typeface="Arial"/>
            </a:endParaRPr>
          </a:p>
          <a:p>
            <a:pPr marL="179070" indent="0">
              <a:buNone/>
            </a:pPr>
            <a:r>
              <a:rPr lang="en-GB" sz="2400" b="1">
                <a:latin typeface="Raleway" panose="020B0503030101060003"/>
                <a:cs typeface="Arial"/>
              </a:rPr>
              <a:t>Prevention</a:t>
            </a:r>
            <a:endParaRPr lang="en-GB" sz="1600">
              <a:latin typeface="Raleway" panose="020B0503030101060003"/>
              <a:cs typeface="Arial"/>
            </a:endParaRPr>
          </a:p>
          <a:p>
            <a:pPr marL="175895" indent="0">
              <a:buNone/>
            </a:pPr>
            <a:r>
              <a:rPr lang="en-GB" sz="1200" b="1">
                <a:solidFill>
                  <a:schemeClr val="accent6">
                    <a:lumMod val="50000"/>
                  </a:schemeClr>
                </a:solidFill>
                <a:latin typeface="Raleway" panose="020B0503030101060003"/>
                <a:cs typeface="Arial"/>
              </a:rPr>
              <a:t>Our goals –</a:t>
            </a:r>
            <a:r>
              <a:rPr lang="en-GB" sz="1200" b="1" i="1">
                <a:solidFill>
                  <a:schemeClr val="accent6">
                    <a:lumMod val="50000"/>
                  </a:schemeClr>
                </a:solidFill>
                <a:latin typeface="Raleway" panose="020B0503030101060003"/>
                <a:cs typeface="Arial"/>
              </a:rPr>
              <a:t> it is better to take action before harm occurs</a:t>
            </a:r>
            <a:r>
              <a:rPr lang="en-GB" sz="1200" b="1">
                <a:solidFill>
                  <a:schemeClr val="accent6">
                    <a:lumMod val="50000"/>
                  </a:schemeClr>
                </a:solidFill>
                <a:latin typeface="Raleway" panose="020B0503030101060003"/>
                <a:cs typeface="Arial"/>
              </a:rPr>
              <a:t> </a:t>
            </a:r>
            <a:endParaRPr lang="en-GB" sz="1200" b="1">
              <a:solidFill>
                <a:schemeClr val="accent6">
                  <a:lumMod val="50000"/>
                </a:schemeClr>
              </a:solidFill>
              <a:latin typeface="Raleway" panose="020B0503030101060003"/>
            </a:endParaRPr>
          </a:p>
          <a:p>
            <a:pPr marL="175895" indent="0">
              <a:buNone/>
            </a:pPr>
            <a:r>
              <a:rPr lang="en-GB" sz="1200" b="1">
                <a:latin typeface="Raleway" panose="020B0503030101060003"/>
                <a:cs typeface="Arial"/>
              </a:rPr>
              <a:t>Barts Health Trust: </a:t>
            </a:r>
            <a:r>
              <a:rPr lang="en-US" sz="1200">
                <a:latin typeface="Raleway" panose="020B0503030101060003"/>
                <a:cs typeface="Arial"/>
              </a:rPr>
              <a:t>“</a:t>
            </a:r>
            <a:r>
              <a:rPr lang="en-GB" sz="1200">
                <a:latin typeface="Raleway" panose="020B0503030101060003"/>
                <a:cs typeface="Arial"/>
              </a:rPr>
              <a:t>There are clear forms and triggers around capacity during a patient’s admission with referrals to safeguarding team if there are concerns. The missing patient /absconding /self-discharge policy is also being reviewed and will include a review by our local safeguarding committee with various senior staff present, reviewing the process and challenges for patients who might want to leave our care against advice.</a:t>
            </a:r>
            <a:r>
              <a:rPr lang="en-US" sz="1200">
                <a:latin typeface="Raleway" panose="020B0503030101060003"/>
                <a:cs typeface="Arial"/>
              </a:rPr>
              <a:t>”</a:t>
            </a:r>
            <a:endParaRPr lang="en-GB" sz="1200" b="1">
              <a:latin typeface="Raleway" panose="020B0503030101060003"/>
              <a:cs typeface="Arial"/>
            </a:endParaRPr>
          </a:p>
          <a:p>
            <a:pPr marL="175895" indent="0">
              <a:buNone/>
            </a:pPr>
            <a:endParaRPr lang="en-GB" sz="1200" b="1">
              <a:latin typeface="Raleway" panose="020B0503030101060003"/>
            </a:endParaRPr>
          </a:p>
          <a:p>
            <a:pPr marL="175895" indent="0">
              <a:buNone/>
            </a:pPr>
            <a:endParaRPr lang="en-GB" sz="1200" b="1">
              <a:latin typeface="Raleway" panose="020B0503030101060003"/>
            </a:endParaRPr>
          </a:p>
          <a:p>
            <a:pPr marL="175895" indent="0">
              <a:buNone/>
            </a:pPr>
            <a:endParaRPr lang="en-GB" sz="1200" b="1">
              <a:latin typeface="Raleway" panose="020B0503030101060003"/>
            </a:endParaRPr>
          </a:p>
          <a:p>
            <a:pPr marL="0" indent="0">
              <a:buNone/>
            </a:pPr>
            <a:r>
              <a:rPr lang="en-GB" sz="1200" b="1">
                <a:latin typeface="Raleway" panose="020B0503030101060003"/>
              </a:rPr>
              <a:t>Met Police: </a:t>
            </a:r>
            <a:r>
              <a:rPr lang="en-GB" sz="1200">
                <a:latin typeface="Raleway" panose="020B0503030101060003"/>
              </a:rPr>
              <a:t>“Police take statement from vulnerable adults regularly and their views are captured both evidentially and also in subsequent victim personal statements and if required can lead to escalation for further review.”</a:t>
            </a:r>
            <a:endParaRPr lang="en-GB" sz="1200" b="1">
              <a:latin typeface="Raleway" panose="020B0503030101060003"/>
            </a:endParaRPr>
          </a:p>
          <a:p>
            <a:pPr marL="0" indent="0">
              <a:buNone/>
            </a:pPr>
            <a:r>
              <a:rPr lang="en-US" sz="1200" b="1">
                <a:latin typeface="Raleway" panose="020B0503030101060003"/>
              </a:rPr>
              <a:t>Tower Hamlets Council:</a:t>
            </a:r>
            <a:r>
              <a:rPr lang="en-US" sz="1200">
                <a:latin typeface="Raleway" panose="020B0503030101060003"/>
              </a:rPr>
              <a:t> “We held a development day in which we reflected upon the previous year's successes and challenges and examined insight from the safeguarding audits that partners completed. We also identified our short term and medium-term priorities for the Board, which will form the foundation of the Board’s </a:t>
            </a:r>
            <a:r>
              <a:rPr lang="en-US" sz="1200" err="1">
                <a:latin typeface="Raleway" panose="020B0503030101060003"/>
              </a:rPr>
              <a:t>programme</a:t>
            </a:r>
            <a:r>
              <a:rPr lang="en-US" sz="1200">
                <a:latin typeface="Raleway" panose="020B0503030101060003"/>
              </a:rPr>
              <a:t> of work for the next two years.”</a:t>
            </a:r>
          </a:p>
          <a:p>
            <a:pPr marL="0" indent="0">
              <a:buNone/>
            </a:pPr>
            <a:endParaRPr lang="en-GB" sz="1200">
              <a:latin typeface="Raleway" panose="020B0503030101060003"/>
            </a:endParaRPr>
          </a:p>
          <a:p>
            <a:pPr marL="0" indent="0">
              <a:buNone/>
            </a:pPr>
            <a:endParaRPr lang="en-GB" sz="1200" b="1">
              <a:solidFill>
                <a:srgbClr val="000000">
                  <a:alpha val="70000"/>
                </a:srgbClr>
              </a:solidFill>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cxnSpLocks/>
            <a:stCxn id="6" idx="0"/>
            <a:endCxn id="6" idx="2"/>
          </p:cNvCxnSpPr>
          <p:nvPr/>
        </p:nvCxnSpPr>
        <p:spPr>
          <a:xfrm>
            <a:off x="6148428" y="2095827"/>
            <a:ext cx="0" cy="39693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910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Safeguarding Adults Board achievements over 2022-23 </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3750" y="34323"/>
            <a:ext cx="1316077" cy="1277652"/>
          </a:xfrm>
          <a:prstGeom prst="rect">
            <a:avLst/>
          </a:prstGeom>
        </p:spPr>
      </p:pic>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42173" y="1311975"/>
            <a:ext cx="11507654" cy="4641564"/>
          </a:xfrm>
          <a:solidFill>
            <a:schemeClr val="accent4">
              <a:lumMod val="20000"/>
              <a:lumOff val="80000"/>
            </a:schemeClr>
          </a:solidFill>
        </p:spPr>
        <p:txBody>
          <a:bodyPr vert="horz" lIns="91440" tIns="45720" rIns="91440" bIns="45720" numCol="4" spcCol="252000" rtlCol="0" anchor="t">
            <a:noAutofit/>
          </a:bodyPr>
          <a:lstStyle/>
          <a:p>
            <a:pPr marL="179070" indent="0">
              <a:buNone/>
            </a:pPr>
            <a:r>
              <a:rPr lang="en-GB" sz="2400" b="1">
                <a:latin typeface="Raleway" panose="020B0503030101060003"/>
                <a:cs typeface="Arial"/>
              </a:rPr>
              <a:t>Proportionality</a:t>
            </a:r>
            <a:endParaRPr lang="en-GB" sz="1600">
              <a:latin typeface="Raleway" panose="020B0503030101060003"/>
              <a:cs typeface="Arial"/>
            </a:endParaRPr>
          </a:p>
          <a:p>
            <a:pPr marL="179070" indent="0">
              <a:buNone/>
            </a:pPr>
            <a:r>
              <a:rPr lang="en-GB" sz="1200" b="1">
                <a:solidFill>
                  <a:schemeClr val="accent6">
                    <a:lumMod val="50000"/>
                  </a:schemeClr>
                </a:solidFill>
                <a:latin typeface="Raleway" panose="020B0503030101060003"/>
                <a:cs typeface="Arial"/>
              </a:rPr>
              <a:t>Our goals – </a:t>
            </a:r>
            <a:r>
              <a:rPr lang="en-GB" sz="1200" b="1" i="1">
                <a:solidFill>
                  <a:schemeClr val="accent6">
                    <a:lumMod val="50000"/>
                  </a:schemeClr>
                </a:solidFill>
                <a:latin typeface="Raleway" panose="020B0503030101060003"/>
                <a:cs typeface="Arial"/>
              </a:rPr>
              <a:t>The least intrusive response appropriate to the risk presented.</a:t>
            </a:r>
            <a:endParaRPr lang="en-US" sz="1200" b="1">
              <a:solidFill>
                <a:schemeClr val="accent6">
                  <a:lumMod val="50000"/>
                </a:schemeClr>
              </a:solidFill>
              <a:latin typeface="Raleway" panose="020B0503030101060003"/>
              <a:cs typeface="Arial"/>
            </a:endParaRPr>
          </a:p>
          <a:p>
            <a:pPr marL="179070" indent="0">
              <a:buNone/>
            </a:pPr>
            <a:r>
              <a:rPr lang="en-US" sz="1200" b="1">
                <a:latin typeface="Raleway" panose="020B0503030101060003"/>
                <a:cs typeface="Arial"/>
              </a:rPr>
              <a:t>Tower Hamlets Council: </a:t>
            </a:r>
            <a:r>
              <a:rPr lang="en-US" sz="1200">
                <a:latin typeface="Raleway" panose="020B0503030101060003"/>
                <a:cs typeface="Arial"/>
              </a:rPr>
              <a:t>“</a:t>
            </a:r>
            <a:r>
              <a:rPr lang="en-GB" sz="1200">
                <a:latin typeface="Raleway" panose="020B0503030101060003"/>
                <a:cs typeface="Arial"/>
              </a:rPr>
              <a:t>The local authority is in the process of confirming a new quality assurance framework where safeguarding is a key area of focus. Central to this process is the auditing of cases and consultation with those with lived experience e.g. practice week, through which we can assure ourselves that professionals are responding proportionately.</a:t>
            </a:r>
            <a:r>
              <a:rPr lang="en-US" sz="1200">
                <a:latin typeface="Raleway" panose="020B0503030101060003"/>
                <a:cs typeface="Arial"/>
              </a:rPr>
              <a:t>”</a:t>
            </a:r>
            <a:endParaRPr lang="en-US" sz="1200" b="1">
              <a:latin typeface="Raleway" panose="020B0503030101060003"/>
              <a:cs typeface="Arial"/>
            </a:endParaRPr>
          </a:p>
          <a:p>
            <a:pPr marL="179070" indent="0">
              <a:spcAft>
                <a:spcPts val="1200"/>
              </a:spcAft>
              <a:buNone/>
            </a:pPr>
            <a:r>
              <a:rPr lang="en-GB" sz="1200" b="1">
                <a:latin typeface="Raleway" panose="020B0503030101060003"/>
                <a:cs typeface="Arial"/>
              </a:rPr>
              <a:t>Barts Health Trust: </a:t>
            </a:r>
            <a:r>
              <a:rPr lang="en-GB" sz="1200">
                <a:latin typeface="Raleway" panose="020B0503030101060003"/>
                <a:cs typeface="Arial"/>
              </a:rPr>
              <a:t>“Our patient public forum has adopted an outreach model and gone out to where groups meet to hear about their experience in the hospital and share initiatives across the hospital – incorporating their feedback into our work to ensure </a:t>
            </a:r>
          </a:p>
          <a:p>
            <a:pPr marL="179070" indent="0">
              <a:spcAft>
                <a:spcPts val="1200"/>
              </a:spcAft>
              <a:buNone/>
            </a:pPr>
            <a:endParaRPr lang="en-GB" sz="1200">
              <a:latin typeface="Raleway" panose="020B0503030101060003"/>
              <a:cs typeface="Arial"/>
            </a:endParaRPr>
          </a:p>
          <a:p>
            <a:pPr marL="179070" indent="0">
              <a:spcBef>
                <a:spcPts val="1100"/>
              </a:spcBef>
              <a:buNone/>
            </a:pPr>
            <a:r>
              <a:rPr lang="en-GB" sz="1200">
                <a:latin typeface="Raleway" panose="020B0503030101060003"/>
                <a:cs typeface="Arial"/>
              </a:rPr>
              <a:t>proportionality. Key contacts have been through women’s groups.” </a:t>
            </a:r>
            <a:endParaRPr lang="en-GB" sz="1200" b="1">
              <a:latin typeface="Raleway" panose="020B0503030101060003"/>
            </a:endParaRPr>
          </a:p>
          <a:p>
            <a:pPr marL="175895" indent="0">
              <a:spcBef>
                <a:spcPts val="0"/>
              </a:spcBef>
              <a:buNone/>
            </a:pPr>
            <a:r>
              <a:rPr lang="en-GB" sz="1200" b="1">
                <a:latin typeface="Raleway" panose="020B0503030101060003"/>
                <a:cs typeface="Arial"/>
              </a:rPr>
              <a:t>North-East London Integrated Care Board: </a:t>
            </a:r>
            <a:r>
              <a:rPr lang="en-US" sz="1200">
                <a:latin typeface="Raleway" panose="020B0503030101060003"/>
                <a:cs typeface="Arial"/>
              </a:rPr>
              <a:t>“</a:t>
            </a:r>
            <a:r>
              <a:rPr lang="en-GB" sz="1200">
                <a:latin typeface="Raleway" panose="020B0503030101060003"/>
                <a:cs typeface="Arial"/>
              </a:rPr>
              <a:t>High risks cases can be raised to the Integrated Care Board safeguarding designated professional who would provide support and guide the process. As part of our role in Safeguarding Adults Reviews, DHR's &amp; </a:t>
            </a:r>
            <a:r>
              <a:rPr lang="en-GB" sz="1200" err="1">
                <a:latin typeface="Raleway" panose="020B0503030101060003"/>
                <a:cs typeface="Arial"/>
              </a:rPr>
              <a:t>LeDeR</a:t>
            </a:r>
            <a:r>
              <a:rPr lang="en-GB" sz="1200">
                <a:latin typeface="Raleway" panose="020B0503030101060003"/>
                <a:cs typeface="Arial"/>
              </a:rPr>
              <a:t> reviews we would work with partners to ensure learning from such cases that result in a death have learning events.” </a:t>
            </a:r>
            <a:endParaRPr lang="en-GB" sz="1600" b="1">
              <a:latin typeface="Raleway" panose="020B0503030101060003"/>
            </a:endParaRPr>
          </a:p>
          <a:p>
            <a:pPr marL="175895" indent="0">
              <a:buNone/>
            </a:pPr>
            <a:endParaRPr lang="en-GB" sz="1600" b="1">
              <a:latin typeface="Raleway" panose="020B0503030101060003"/>
            </a:endParaRPr>
          </a:p>
          <a:p>
            <a:pPr marL="175895" indent="0">
              <a:buNone/>
            </a:pPr>
            <a:endParaRPr lang="en-GB" sz="1600" b="1">
              <a:latin typeface="Raleway" panose="020B0503030101060003"/>
            </a:endParaRPr>
          </a:p>
          <a:p>
            <a:pPr marL="175895" indent="0">
              <a:buNone/>
            </a:pPr>
            <a:endParaRPr lang="en-GB" sz="1600" b="1">
              <a:latin typeface="Raleway" panose="020B0503030101060003"/>
            </a:endParaRPr>
          </a:p>
          <a:p>
            <a:pPr marL="175895" indent="0">
              <a:buNone/>
            </a:pPr>
            <a:endParaRPr lang="en-GB" sz="1600" b="1">
              <a:latin typeface="Raleway" panose="020B0503030101060003"/>
            </a:endParaRPr>
          </a:p>
          <a:p>
            <a:pPr marL="175895" indent="0">
              <a:buNone/>
            </a:pPr>
            <a:r>
              <a:rPr lang="en-GB" sz="2400" b="1">
                <a:latin typeface="Raleway" panose="020B0503030101060003"/>
                <a:cs typeface="Arial"/>
              </a:rPr>
              <a:t>Protection</a:t>
            </a:r>
            <a:endParaRPr lang="en-GB" sz="1600">
              <a:latin typeface="Raleway" panose="020B0503030101060003"/>
              <a:cs typeface="Arial"/>
            </a:endParaRPr>
          </a:p>
          <a:p>
            <a:pPr marL="175895" indent="0">
              <a:buNone/>
            </a:pPr>
            <a:r>
              <a:rPr lang="en-GB" sz="1200" b="1">
                <a:solidFill>
                  <a:schemeClr val="accent6">
                    <a:lumMod val="50000"/>
                  </a:schemeClr>
                </a:solidFill>
                <a:latin typeface="Raleway" panose="020B0503030101060003"/>
                <a:cs typeface="Arial"/>
              </a:rPr>
              <a:t>Our goals - </a:t>
            </a:r>
            <a:r>
              <a:rPr lang="en-GB" sz="1200" b="1" i="1">
                <a:solidFill>
                  <a:schemeClr val="accent6">
                    <a:lumMod val="50000"/>
                  </a:schemeClr>
                </a:solidFill>
                <a:latin typeface="Raleway" panose="020B0503030101060003"/>
                <a:cs typeface="Arial"/>
              </a:rPr>
              <a:t>support and representation for those in greatest need.</a:t>
            </a:r>
            <a:endParaRPr lang="en-GB" sz="1200" b="1">
              <a:solidFill>
                <a:schemeClr val="accent6">
                  <a:lumMod val="50000"/>
                </a:schemeClr>
              </a:solidFill>
              <a:latin typeface="Raleway" panose="020B0503030101060003"/>
              <a:cs typeface="Arial"/>
            </a:endParaRPr>
          </a:p>
          <a:p>
            <a:pPr marL="175895" indent="0">
              <a:buNone/>
            </a:pPr>
            <a:r>
              <a:rPr lang="en-US" sz="1200" b="1">
                <a:latin typeface="Raleway" panose="020B0503030101060003"/>
                <a:cs typeface="Arial"/>
              </a:rPr>
              <a:t>National Probation Services: </a:t>
            </a:r>
            <a:r>
              <a:rPr lang="en-US" sz="1200">
                <a:latin typeface="Raleway" panose="020B0503030101060003"/>
                <a:cs typeface="Arial"/>
              </a:rPr>
              <a:t>“</a:t>
            </a:r>
            <a:r>
              <a:rPr lang="en-GB" sz="1200">
                <a:latin typeface="Raleway" panose="020B0503030101060003"/>
                <a:cs typeface="Arial"/>
              </a:rPr>
              <a:t>Probation have Multi Agency Public Protection Arrangement (MAPPA) in place to ensure appropriate management of risk for those cases that require multiagency solutions. Cases on licence are subject to recall powers to ensure public protection, and community sentence cases are subject to Court breach processes.”</a:t>
            </a:r>
            <a:endParaRPr lang="en-US" sz="1200" b="1">
              <a:latin typeface="Raleway" panose="020B0503030101060003"/>
              <a:cs typeface="Arial"/>
            </a:endParaRPr>
          </a:p>
          <a:p>
            <a:pPr marL="174625" indent="0">
              <a:buNone/>
            </a:pPr>
            <a:r>
              <a:rPr lang="en-US" sz="1200" b="1">
                <a:latin typeface="Raleway" panose="020B0503030101060003"/>
                <a:cs typeface="Arial"/>
              </a:rPr>
              <a:t>Tower Hamlets Council: </a:t>
            </a:r>
            <a:r>
              <a:rPr lang="en-US" sz="1200">
                <a:latin typeface="Raleway" panose="020B0503030101060003"/>
                <a:cs typeface="Arial"/>
              </a:rPr>
              <a:t>“</a:t>
            </a:r>
            <a:r>
              <a:rPr lang="en-GB" sz="1200">
                <a:latin typeface="Raleway" panose="020B0503030101060003"/>
                <a:cs typeface="Arial"/>
              </a:rPr>
              <a:t>The Local Authority conducts an extensive training programme inclusive of safeguarding and Mental Capacity Act and related areas of support e.g. trauma informed and strength-based practice, suicide prevention.”</a:t>
            </a:r>
            <a:endParaRPr lang="en-US" sz="1200" b="1">
              <a:latin typeface="Raleway" panose="020B0503030101060003"/>
              <a:cs typeface="Arial"/>
            </a:endParaRPr>
          </a:p>
          <a:p>
            <a:pPr marL="174625" indent="0">
              <a:buNone/>
            </a:pPr>
            <a:endParaRPr lang="en-GB" sz="1200">
              <a:latin typeface="Raleway" panose="020B0503030101060003"/>
              <a:cs typeface="Arial"/>
            </a:endParaRPr>
          </a:p>
          <a:p>
            <a:pPr marL="174625" indent="0">
              <a:spcBef>
                <a:spcPts val="2200"/>
              </a:spcBef>
              <a:buNone/>
            </a:pPr>
            <a:r>
              <a:rPr lang="en-GB" sz="1200" b="1">
                <a:latin typeface="Raleway" panose="020B0503030101060003"/>
                <a:cs typeface="Arial"/>
              </a:rPr>
              <a:t>Met Police: </a:t>
            </a:r>
            <a:r>
              <a:rPr lang="en-GB" sz="1200">
                <a:latin typeface="Raleway" panose="020B0503030101060003"/>
                <a:cs typeface="Arial"/>
              </a:rPr>
              <a:t>“The Police have systems of checks and balances through supervision which can detect anomalous decision making – combined with central inspections carried out internally in additional to external auditors such the Her Majesty Inspectorate Constabulary (HMIC).</a:t>
            </a:r>
            <a:r>
              <a:rPr lang="en-US" sz="1200">
                <a:latin typeface="Raleway" panose="020B0503030101060003"/>
                <a:cs typeface="Arial"/>
              </a:rPr>
              <a:t>” </a:t>
            </a:r>
            <a:endParaRPr lang="en-GB" sz="1200">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cxnSpLocks/>
            <a:stCxn id="6" idx="0"/>
            <a:endCxn id="6" idx="2"/>
          </p:cNvCxnSpPr>
          <p:nvPr/>
        </p:nvCxnSpPr>
        <p:spPr>
          <a:xfrm>
            <a:off x="6096000" y="1311975"/>
            <a:ext cx="0" cy="464156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718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Safeguarding Adults Board achievements over 2022-23  </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33750" y="34323"/>
            <a:ext cx="1316077" cy="1277652"/>
          </a:xfrm>
          <a:prstGeom prst="rect">
            <a:avLst/>
          </a:prstGeom>
        </p:spPr>
      </p:pic>
      <p:sp>
        <p:nvSpPr>
          <p:cNvPr id="6" name="Content Placeholder 2">
            <a:extLst>
              <a:ext uri="{FF2B5EF4-FFF2-40B4-BE49-F238E27FC236}">
                <a16:creationId xmlns:a16="http://schemas.microsoft.com/office/drawing/2014/main" id="{0A31D9B7-4FA5-449C-A29B-227AA76895F7}"/>
              </a:ext>
            </a:extLst>
          </p:cNvPr>
          <p:cNvSpPr>
            <a:spLocks noGrp="1" noChangeAspect="1"/>
          </p:cNvSpPr>
          <p:nvPr>
            <p:ph idx="1"/>
          </p:nvPr>
        </p:nvSpPr>
        <p:spPr>
          <a:xfrm>
            <a:off x="342173" y="1298584"/>
            <a:ext cx="11507654" cy="4843498"/>
          </a:xfrm>
          <a:solidFill>
            <a:schemeClr val="accent4">
              <a:lumMod val="20000"/>
              <a:lumOff val="80000"/>
            </a:schemeClr>
          </a:solidFill>
        </p:spPr>
        <p:txBody>
          <a:bodyPr vert="horz" lIns="91440" tIns="45720" rIns="91440" bIns="45720" numCol="4" spcCol="252000" rtlCol="0" anchor="t">
            <a:noAutofit/>
          </a:bodyPr>
          <a:lstStyle/>
          <a:p>
            <a:pPr marL="179070" indent="0">
              <a:buNone/>
            </a:pPr>
            <a:r>
              <a:rPr lang="en-GB" sz="1600" b="1">
                <a:latin typeface="Raleway" panose="020B0503030101060003"/>
              </a:rPr>
              <a:t>Partnership</a:t>
            </a:r>
            <a:endParaRPr lang="en-GB" sz="1600">
              <a:latin typeface="Raleway" panose="020B0503030101060003"/>
            </a:endParaRPr>
          </a:p>
          <a:p>
            <a:pPr marL="179070" indent="0">
              <a:buNone/>
            </a:pPr>
            <a:r>
              <a:rPr lang="en-GB" sz="1200" b="1">
                <a:solidFill>
                  <a:schemeClr val="accent6">
                    <a:lumMod val="50000"/>
                  </a:schemeClr>
                </a:solidFill>
                <a:latin typeface="Raleway" panose="020B0503030101060003"/>
              </a:rPr>
              <a:t>Our goals - </a:t>
            </a:r>
            <a:r>
              <a:rPr lang="en-GB" sz="1200" b="1" i="1">
                <a:solidFill>
                  <a:schemeClr val="accent6">
                    <a:lumMod val="50000"/>
                  </a:schemeClr>
                </a:solidFill>
                <a:latin typeface="Raleway" panose="020B0503030101060003"/>
              </a:rPr>
              <a:t>local solutions through services working with their communities.</a:t>
            </a:r>
            <a:r>
              <a:rPr lang="en-GB" sz="1200" b="1">
                <a:solidFill>
                  <a:schemeClr val="accent6">
                    <a:lumMod val="50000"/>
                  </a:schemeClr>
                </a:solidFill>
                <a:latin typeface="Raleway" panose="020B0503030101060003"/>
              </a:rPr>
              <a:t> </a:t>
            </a:r>
            <a:r>
              <a:rPr lang="en-GB" sz="1200" b="1" i="1">
                <a:solidFill>
                  <a:schemeClr val="accent6">
                    <a:lumMod val="50000"/>
                  </a:schemeClr>
                </a:solidFill>
                <a:latin typeface="Raleway" panose="020B0503030101060003"/>
              </a:rPr>
              <a:t>Communities have a part to play in preventing, detecting and reporting neglect and abuse</a:t>
            </a:r>
            <a:r>
              <a:rPr lang="en-GB" sz="1200" b="1">
                <a:solidFill>
                  <a:schemeClr val="accent6">
                    <a:lumMod val="50000"/>
                  </a:schemeClr>
                </a:solidFill>
                <a:latin typeface="Raleway" panose="020B0503030101060003"/>
              </a:rPr>
              <a:t>.</a:t>
            </a:r>
          </a:p>
          <a:p>
            <a:pPr marL="179070" indent="0">
              <a:buNone/>
            </a:pPr>
            <a:r>
              <a:rPr lang="en-GB" sz="1200" b="1">
                <a:latin typeface="Raleway" panose="020B0503030101060003"/>
              </a:rPr>
              <a:t>Probation</a:t>
            </a:r>
            <a:r>
              <a:rPr lang="en-GB" sz="1200">
                <a:latin typeface="Raleway" panose="020B0503030101060003"/>
              </a:rPr>
              <a:t>: “We have built and developed strong relationships to support those with substance misuse challenges, with co-location of Drug Intervention Programmes and Project ADDER commissioned workers at the probation office</a:t>
            </a:r>
            <a:r>
              <a:rPr lang="en-US" sz="1200">
                <a:latin typeface="Raleway" panose="020B0503030101060003"/>
              </a:rPr>
              <a:t>. </a:t>
            </a:r>
          </a:p>
          <a:p>
            <a:pPr marL="179070" indent="0">
              <a:buNone/>
            </a:pPr>
            <a:r>
              <a:rPr lang="en-US" sz="1200" b="1">
                <a:latin typeface="Raleway" panose="020B0503030101060003"/>
                <a:cs typeface="Arial"/>
              </a:rPr>
              <a:t>Tower Hamlets Council: </a:t>
            </a:r>
            <a:r>
              <a:rPr lang="en-US" sz="1200">
                <a:latin typeface="Raleway" panose="020B0503030101060003"/>
                <a:cs typeface="Arial"/>
              </a:rPr>
              <a:t>“</a:t>
            </a:r>
            <a:r>
              <a:rPr lang="en-GB" sz="1200">
                <a:latin typeface="Raleway" panose="020B0503030101060003"/>
                <a:cs typeface="Arial"/>
              </a:rPr>
              <a:t>Adult Social Care is progressing its quality assurance framework with a specific lens on involving those with lived experience.  This has involved forging a relationship with specific service user groups who have agreed to support us on policy development and learning with regards to what is working and not working in ASC</a:t>
            </a:r>
            <a:r>
              <a:rPr lang="en-US" sz="1200">
                <a:latin typeface="Raleway" panose="020B0503030101060003"/>
                <a:cs typeface="Arial"/>
              </a:rPr>
              <a:t>”. </a:t>
            </a:r>
            <a:endParaRPr lang="en-US" sz="1200">
              <a:latin typeface="Raleway" panose="020B0503030101060003"/>
            </a:endParaRPr>
          </a:p>
          <a:p>
            <a:pPr marL="179070" indent="0">
              <a:buNone/>
            </a:pPr>
            <a:endParaRPr lang="en-GB" sz="1200" b="1">
              <a:latin typeface="Raleway" panose="020B0503030101060003"/>
            </a:endParaRPr>
          </a:p>
          <a:p>
            <a:pPr marL="179070" indent="0">
              <a:spcBef>
                <a:spcPts val="1200"/>
              </a:spcBef>
              <a:buNone/>
            </a:pPr>
            <a:r>
              <a:rPr lang="en-GB" sz="1200" b="1">
                <a:latin typeface="Raleway" panose="020B0503030101060003"/>
                <a:cs typeface="Arial"/>
              </a:rPr>
              <a:t>Poplar HARCA: </a:t>
            </a:r>
            <a:r>
              <a:rPr lang="en-GB" sz="1200">
                <a:latin typeface="Raleway" panose="020B0503030101060003"/>
                <a:cs typeface="Arial"/>
              </a:rPr>
              <a:t>“The Safeguarding Team have always worked closely in partnership with other services including the Police, Adult Social Services and Community Mental Health Team (CMHT). We also work with local IDVA services and other third-party agencies to ensure that the resident has the best possible support in place. Information is only shared when necessary and when we feel referrals to partner agencies are needed, as the level of support may go beyond what Poplar HARCA can provide, the resident is informed of what is happening and why referrals are being made, unless we believe by doing so places someone at risk of harm.</a:t>
            </a:r>
            <a:r>
              <a:rPr lang="en-US" sz="1200">
                <a:latin typeface="Raleway" panose="020B0503030101060003"/>
                <a:cs typeface="Arial"/>
              </a:rPr>
              <a:t>”</a:t>
            </a:r>
            <a:endParaRPr lang="en-GB" sz="1600" b="1">
              <a:latin typeface="Raleway" panose="020B0503030101060003"/>
              <a:cs typeface="Arial"/>
            </a:endParaRPr>
          </a:p>
          <a:p>
            <a:pPr marL="179070" indent="0">
              <a:buNone/>
            </a:pPr>
            <a:endParaRPr lang="en-GB" sz="1600" b="1">
              <a:latin typeface="Raleway" panose="020B0503030101060003"/>
            </a:endParaRPr>
          </a:p>
          <a:p>
            <a:pPr marL="179070" indent="0">
              <a:buNone/>
            </a:pPr>
            <a:endParaRPr lang="en-GB" sz="1600" b="1">
              <a:latin typeface="Raleway" panose="020B0503030101060003"/>
            </a:endParaRPr>
          </a:p>
          <a:p>
            <a:pPr marL="179070" indent="0">
              <a:buNone/>
            </a:pPr>
            <a:endParaRPr lang="en-GB" sz="1600" b="1">
              <a:latin typeface="Raleway" panose="020B0503030101060003"/>
            </a:endParaRPr>
          </a:p>
          <a:p>
            <a:pPr marL="179070" indent="0">
              <a:buNone/>
            </a:pPr>
            <a:r>
              <a:rPr lang="en-GB" sz="1600" b="1">
                <a:latin typeface="Raleway" panose="020B0503030101060003"/>
              </a:rPr>
              <a:t>Accountability</a:t>
            </a:r>
            <a:endParaRPr lang="en-GB" sz="1600">
              <a:latin typeface="Raleway" panose="020B0503030101060003"/>
            </a:endParaRPr>
          </a:p>
          <a:p>
            <a:pPr marL="175895" indent="0">
              <a:buNone/>
            </a:pPr>
            <a:r>
              <a:rPr lang="en-GB" sz="1200" b="1">
                <a:solidFill>
                  <a:schemeClr val="accent6">
                    <a:lumMod val="50000"/>
                  </a:schemeClr>
                </a:solidFill>
                <a:latin typeface="Raleway" panose="020B0503030101060003"/>
              </a:rPr>
              <a:t>Our goals - </a:t>
            </a:r>
            <a:r>
              <a:rPr lang="en-GB" sz="1200" b="1" i="1">
                <a:solidFill>
                  <a:schemeClr val="accent6">
                    <a:lumMod val="50000"/>
                  </a:schemeClr>
                </a:solidFill>
                <a:latin typeface="Raleway" panose="020B0503030101060003"/>
              </a:rPr>
              <a:t>accountability and transparency in delivering safeguarding.</a:t>
            </a:r>
            <a:endParaRPr lang="en-GB" sz="1200" b="1">
              <a:solidFill>
                <a:schemeClr val="accent6">
                  <a:lumMod val="50000"/>
                </a:schemeClr>
              </a:solidFill>
              <a:latin typeface="Raleway" panose="020B0503030101060003"/>
            </a:endParaRPr>
          </a:p>
          <a:p>
            <a:pPr marL="175895" indent="0">
              <a:buNone/>
            </a:pPr>
            <a:r>
              <a:rPr lang="en-GB" sz="1200" b="1">
                <a:latin typeface="Raleway" panose="020B0503030101060003"/>
              </a:rPr>
              <a:t>Tower Hamlets Council</a:t>
            </a:r>
            <a:r>
              <a:rPr lang="en-GB" sz="1200">
                <a:latin typeface="Raleway" panose="020B0503030101060003"/>
              </a:rPr>
              <a:t>: “ASC is seeking to tailor our MCA training to specifically focus on key issues identified within our most recent SAR, which is due to be published soon. Safeguarding training is also being quality-assured in line with key recommendations from SARs”.</a:t>
            </a:r>
          </a:p>
          <a:p>
            <a:pPr marL="175895" indent="0">
              <a:buNone/>
            </a:pPr>
            <a:r>
              <a:rPr lang="en-US" sz="1200" b="1">
                <a:latin typeface="Raleway" panose="020B0503030101060003"/>
              </a:rPr>
              <a:t>Police</a:t>
            </a:r>
            <a:r>
              <a:rPr lang="en-US" sz="1200">
                <a:latin typeface="Raleway" panose="020B0503030101060003"/>
              </a:rPr>
              <a:t>: “Recent SARs </a:t>
            </a:r>
            <a:r>
              <a:rPr lang="en-GB" sz="1200">
                <a:latin typeface="Raleway" panose="020B0503030101060003"/>
              </a:rPr>
              <a:t>have driven changes in working practice. For example, when a person attends and confesses to a crime that has not yet not been recorded, that person should be invited into the station and interviewed whilst not under arrest. This will allow a risk assessment to take place that can identify risk and the appropriate referrals pending clear identification of the victim and evidence gathering.</a:t>
            </a:r>
            <a:r>
              <a:rPr lang="en-US" sz="1200">
                <a:latin typeface="Raleway" panose="020B0503030101060003"/>
              </a:rPr>
              <a:t>”. </a:t>
            </a:r>
            <a:endParaRPr lang="en-GB" sz="1200" b="1">
              <a:latin typeface="Raleway" panose="020B0503030101060003"/>
            </a:endParaRPr>
          </a:p>
          <a:p>
            <a:pPr marL="175895" indent="0">
              <a:buNone/>
            </a:pPr>
            <a:endParaRPr lang="en-US" sz="1200" b="1">
              <a:latin typeface="Raleway" panose="020B0503030101060003"/>
            </a:endParaRPr>
          </a:p>
          <a:p>
            <a:pPr marL="175895" indent="0">
              <a:buNone/>
            </a:pPr>
            <a:r>
              <a:rPr lang="en-US" sz="1200" b="1">
                <a:latin typeface="Raleway" panose="020B0503030101060003"/>
                <a:cs typeface="Arial"/>
              </a:rPr>
              <a:t>Poplar HARCA: </a:t>
            </a:r>
            <a:r>
              <a:rPr lang="en-US" sz="1200">
                <a:latin typeface="Raleway" panose="020B0503030101060003"/>
                <a:cs typeface="Arial"/>
              </a:rPr>
              <a:t>“</a:t>
            </a:r>
            <a:r>
              <a:rPr lang="en-GB" sz="1200">
                <a:latin typeface="Raleway" panose="020B0503030101060003"/>
                <a:cs typeface="Arial"/>
              </a:rPr>
              <a:t>Experience from a SAR led us to specifically look at how quickly cases are moving forward and how long we were waiting for responses from all services, notably social workers, when we had serious concerns about a resident. We ensured that we updated our escalation processes to ensure that if we had not received responses from these agencies within set timescales then this was escalated to management level. We have seen that this has greatly improved action being taken, and we have been able to ensure that resident's risk is managed in a timely manner.</a:t>
            </a:r>
            <a:endParaRPr lang="en-US" sz="1200">
              <a:latin typeface="Raleway" panose="020B0503030101060003"/>
              <a:cs typeface="Arial"/>
            </a:endParaRPr>
          </a:p>
          <a:p>
            <a:pPr marL="0" indent="0">
              <a:buNone/>
            </a:pPr>
            <a:endParaRPr lang="en-GB" sz="1200">
              <a:latin typeface="Raleway" panose="020B0503030101060003"/>
            </a:endParaRPr>
          </a:p>
        </p:txBody>
      </p:sp>
      <p:cxnSp>
        <p:nvCxnSpPr>
          <p:cNvPr id="7" name="Straight Connector 6">
            <a:extLst>
              <a:ext uri="{FF2B5EF4-FFF2-40B4-BE49-F238E27FC236}">
                <a16:creationId xmlns:a16="http://schemas.microsoft.com/office/drawing/2014/main" id="{298DEE12-FC33-47B6-85CE-57766BEC1F42}"/>
              </a:ext>
              <a:ext uri="{C183D7F6-B498-43B3-948B-1728B52AA6E4}">
                <adec:decorative xmlns:adec="http://schemas.microsoft.com/office/drawing/2017/decorative" val="1"/>
              </a:ext>
            </a:extLst>
          </p:cNvPr>
          <p:cNvCxnSpPr>
            <a:cxnSpLocks/>
            <a:stCxn id="6" idx="0"/>
            <a:endCxn id="6" idx="2"/>
          </p:cNvCxnSpPr>
          <p:nvPr/>
        </p:nvCxnSpPr>
        <p:spPr>
          <a:xfrm>
            <a:off x="6096000" y="1298584"/>
            <a:ext cx="0" cy="484349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9899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Summary of achievements by the Safeguarding Adults Board and partner agencies</a:t>
            </a:r>
            <a:endParaRPr lang="en-US" sz="260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74525"/>
            <a:ext cx="11402798" cy="5010518"/>
          </a:xfrm>
        </p:spPr>
        <p:txBody>
          <a:bodyPr vert="horz" lIns="91440" tIns="45720" rIns="91440" bIns="45720" numCol="4" spcCol="252000" rtlCol="0" anchor="t">
            <a:noAutofit/>
          </a:bodyPr>
          <a:lstStyle/>
          <a:p>
            <a:pPr marL="0" indent="0">
              <a:buNone/>
            </a:pPr>
            <a:r>
              <a:rPr lang="en-GB" sz="1400" b="1" dirty="0">
                <a:solidFill>
                  <a:schemeClr val="tx1"/>
                </a:solidFill>
                <a:latin typeface="Raleway" panose="020B0503030101060003"/>
                <a:cs typeface="Arial"/>
              </a:rPr>
              <a:t>Our priority last year: </a:t>
            </a:r>
            <a:endParaRPr lang="en-GB" sz="1400" b="1" dirty="0">
              <a:solidFill>
                <a:schemeClr val="tx1"/>
              </a:solidFill>
              <a:latin typeface="Raleway" panose="020B0503030101060003"/>
            </a:endParaRPr>
          </a:p>
          <a:p>
            <a:pPr marL="0" indent="0">
              <a:buNone/>
            </a:pPr>
            <a:r>
              <a:rPr lang="en-US" sz="1200" b="1" i="1" dirty="0">
                <a:solidFill>
                  <a:schemeClr val="accent6">
                    <a:lumMod val="50000"/>
                  </a:schemeClr>
                </a:solidFill>
                <a:latin typeface="Raleway" panose="020B0503030101060003"/>
                <a:cs typeface="Arial"/>
              </a:rPr>
              <a:t>Continue to deliver safeguarding training to colleagues and staff across the partnership ensuring it is accessible and effective</a:t>
            </a:r>
          </a:p>
          <a:p>
            <a:pPr marL="0" indent="0">
              <a:buNone/>
            </a:pPr>
            <a:r>
              <a:rPr lang="en-GB" sz="1400" b="1" dirty="0">
                <a:solidFill>
                  <a:schemeClr val="tx1"/>
                </a:solidFill>
                <a:latin typeface="Raleway" panose="020B0503030101060003"/>
                <a:cs typeface="Arial"/>
              </a:rPr>
              <a:t>What we have done: </a:t>
            </a:r>
            <a:endParaRPr lang="en-GB" sz="1400" b="1" dirty="0">
              <a:solidFill>
                <a:schemeClr val="tx1"/>
              </a:solidFill>
              <a:latin typeface="Raleway" panose="020B0503030101060003"/>
            </a:endParaRPr>
          </a:p>
          <a:p>
            <a:pPr marL="0" indent="0">
              <a:buNone/>
            </a:pPr>
            <a:r>
              <a:rPr lang="en-GB" sz="1200" dirty="0">
                <a:solidFill>
                  <a:schemeClr val="tx1"/>
                </a:solidFill>
                <a:latin typeface="Raleway" panose="020B0503030101060003"/>
                <a:cs typeface="Arial"/>
              </a:rPr>
              <a:t>The Learning and Communication subgroup of the SAB organised the annual </a:t>
            </a:r>
            <a:r>
              <a:rPr lang="en-US" sz="1200" dirty="0">
                <a:solidFill>
                  <a:schemeClr val="tx1"/>
                </a:solidFill>
                <a:latin typeface="Raleway" panose="020B0503030101060003"/>
                <a:cs typeface="Arial"/>
              </a:rPr>
              <a:t>Safeguarding Conference in </a:t>
            </a:r>
            <a:r>
              <a:rPr lang="en-US" sz="1200" dirty="0">
                <a:solidFill>
                  <a:schemeClr val="tx1"/>
                </a:solidFill>
                <a:latin typeface="Raleway" pitchFamily="2" charset="0"/>
                <a:cs typeface="Arial"/>
              </a:rPr>
              <a:t>November 2022 with over 100 attendees present. The key focus of the event was on Self-Neglect. The conference explored the latest research on the topic and service user insight, with a keynote presentation from Dr David Orr, a senior </a:t>
            </a:r>
            <a:r>
              <a:rPr lang="en-GB" sz="1200" dirty="0">
                <a:solidFill>
                  <a:schemeClr val="tx1"/>
                </a:solidFill>
                <a:latin typeface="Raleway" pitchFamily="2" charset="0"/>
                <a:cs typeface="Arial"/>
              </a:rPr>
              <a:t>Lecturer in Social Work</a:t>
            </a:r>
            <a:r>
              <a:rPr lang="en-US" sz="1200" dirty="0">
                <a:solidFill>
                  <a:schemeClr val="tx1"/>
                </a:solidFill>
                <a:latin typeface="Raleway" pitchFamily="2" charset="0"/>
                <a:cs typeface="Arial"/>
              </a:rPr>
              <a:t> at the University of Sussex.</a:t>
            </a:r>
          </a:p>
          <a:p>
            <a:pPr marL="0" indent="0">
              <a:buNone/>
            </a:pPr>
            <a:r>
              <a:rPr lang="en-GB" sz="1200" dirty="0">
                <a:solidFill>
                  <a:schemeClr val="tx1"/>
                </a:solidFill>
                <a:latin typeface="Raleway" pitchFamily="2" charset="0"/>
                <a:cs typeface="Arial"/>
              </a:rPr>
              <a:t>The Board organised </a:t>
            </a:r>
            <a:r>
              <a:rPr lang="en-GB" sz="1200" dirty="0">
                <a:solidFill>
                  <a:schemeClr val="tx1"/>
                </a:solidFill>
                <a:latin typeface="Raleway" panose="020B0503030101060003"/>
                <a:cs typeface="Arial"/>
              </a:rPr>
              <a:t>a development day </a:t>
            </a:r>
            <a:r>
              <a:rPr lang="en-GB" sz="1200" dirty="0">
                <a:solidFill>
                  <a:schemeClr val="tx1"/>
                </a:solidFill>
                <a:latin typeface="Raleway" pitchFamily="2" charset="0"/>
                <a:cs typeface="Arial"/>
              </a:rPr>
              <a:t>where the focus was to look to the future and seek partner views on what the board’s workstreams need to deliver in 2023 –24 through development of the Board’s </a:t>
            </a:r>
            <a:r>
              <a:rPr lang="en-GB" sz="1200" dirty="0">
                <a:solidFill>
                  <a:schemeClr val="tx1"/>
                </a:solidFill>
                <a:latin typeface="Raleway" panose="020B0503030101060003"/>
                <a:cs typeface="Arial"/>
              </a:rPr>
              <a:t>work plan.</a:t>
            </a:r>
          </a:p>
          <a:p>
            <a:pPr marL="0" indent="0">
              <a:buNone/>
            </a:pPr>
            <a:r>
              <a:rPr lang="en-GB" sz="1200" dirty="0">
                <a:solidFill>
                  <a:schemeClr val="tx1"/>
                </a:solidFill>
                <a:latin typeface="Raleway" panose="020B0503030101060003"/>
                <a:cs typeface="Arial"/>
              </a:rPr>
              <a:t>This was well received and the successful development day set out collectively agreed ambitions to create a</a:t>
            </a:r>
            <a:r>
              <a:rPr lang="en-GB" sz="1200" dirty="0">
                <a:solidFill>
                  <a:schemeClr val="tx1"/>
                </a:solidFill>
                <a:latin typeface="Raleway" pitchFamily="2" charset="0"/>
                <a:cs typeface="Arial"/>
              </a:rPr>
              <a:t> process map pathwa</a:t>
            </a:r>
            <a:r>
              <a:rPr lang="en-GB" sz="1200" dirty="0">
                <a:effectLst/>
                <a:latin typeface="Raleway" pitchFamily="2" charset="0"/>
                <a:ea typeface="Times New Roman" panose="02020603050405020304" pitchFamily="18" charset="0"/>
              </a:rPr>
              <a:t>y for all partners to use as well as case studies to aid learning for all partners. </a:t>
            </a:r>
          </a:p>
          <a:p>
            <a:pPr marL="0" indent="0">
              <a:buNone/>
            </a:pPr>
            <a:r>
              <a:rPr lang="en-GB" sz="1400" b="1" dirty="0">
                <a:solidFill>
                  <a:schemeClr val="tx1"/>
                </a:solidFill>
                <a:latin typeface="Raleway" panose="020B0503030101060003"/>
                <a:cs typeface="Arial"/>
              </a:rPr>
              <a:t>Our priority last year:</a:t>
            </a:r>
          </a:p>
          <a:p>
            <a:pPr marL="0" indent="0">
              <a:buNone/>
            </a:pPr>
            <a:r>
              <a:rPr lang="en-US" sz="1200" b="1" i="1" dirty="0">
                <a:solidFill>
                  <a:schemeClr val="accent6">
                    <a:lumMod val="50000"/>
                  </a:schemeClr>
                </a:solidFill>
                <a:latin typeface="Raleway" panose="020B0503030101060003"/>
                <a:cs typeface="Arial"/>
              </a:rPr>
              <a:t>Engage with the community around safeguarding using different channels and networks in order to raise safeguarding awareness</a:t>
            </a:r>
          </a:p>
          <a:p>
            <a:pPr marL="0" indent="0">
              <a:buNone/>
            </a:pPr>
            <a:r>
              <a:rPr lang="en-GB" sz="1400" b="1" dirty="0">
                <a:solidFill>
                  <a:schemeClr val="tx1"/>
                </a:solidFill>
                <a:latin typeface="Raleway" panose="020B0503030101060003"/>
                <a:cs typeface="Arial"/>
              </a:rPr>
              <a:t>What we have done:</a:t>
            </a:r>
          </a:p>
          <a:p>
            <a:pPr marL="0" indent="0">
              <a:buNone/>
            </a:pPr>
            <a:r>
              <a:rPr lang="en-GB" sz="1200" dirty="0">
                <a:latin typeface="Raleway" panose="020B0503030101060003"/>
                <a:cs typeface="Arial"/>
              </a:rPr>
              <a:t>The Community Engagement subgroup of the SAB organised safeguarding awareness through the promotion of an animated video on YouTube called ‘</a:t>
            </a:r>
            <a:r>
              <a:rPr lang="en-GB" sz="1200" i="1" dirty="0">
                <a:latin typeface="Raleway" panose="020B0503030101060003"/>
                <a:cs typeface="Arial"/>
              </a:rPr>
              <a:t>What is Safeguarding Adults?</a:t>
            </a:r>
            <a:r>
              <a:rPr lang="en-GB" sz="1200" dirty="0">
                <a:latin typeface="Raleway" panose="020B0503030101060003"/>
                <a:cs typeface="Arial"/>
              </a:rPr>
              <a:t>’; it was shown during safeguarding month and promoted in faith-based places, other community groups as well as to the No Place for Hate Forum, the No to Hate Champions, Adult Social Care forums and to other partners. </a:t>
            </a:r>
          </a:p>
          <a:p>
            <a:pPr marL="0" indent="0">
              <a:buNone/>
            </a:pPr>
            <a:r>
              <a:rPr lang="en-GB" sz="1200" dirty="0">
                <a:solidFill>
                  <a:schemeClr val="tx1"/>
                </a:solidFill>
                <a:latin typeface="Raleway" panose="020B0503030101060003"/>
                <a:cs typeface="Arial"/>
              </a:rPr>
              <a:t>Implementation of the carer’s passport project as part of the community engagement group was rolled out to recognise the dedication and contribution made by unpaid informal carers in the community, who will now be eligible for local discounts such as at the hospital canteen, coffee shops, gym, theatres and more.</a:t>
            </a:r>
          </a:p>
          <a:p>
            <a:pPr marL="0" indent="0">
              <a:buNone/>
            </a:pPr>
            <a:r>
              <a:rPr lang="en-GB" sz="1200" dirty="0">
                <a:solidFill>
                  <a:schemeClr val="tx1"/>
                </a:solidFill>
                <a:latin typeface="Raleway" panose="020B0503030101060003"/>
                <a:cs typeface="Arial"/>
              </a:rPr>
              <a:t>In a further show of appreciation, special lanyards with a card to identify themselves as a carer and carers passport was given to carers to allow for greater community recognition of those who do so much to support their family, friends and relatives.</a:t>
            </a:r>
            <a:endParaRPr lang="en-GB" sz="1400" b="1" dirty="0">
              <a:solidFill>
                <a:schemeClr val="tx1"/>
              </a:solidFill>
              <a:latin typeface="Raleway" panose="020B0503030101060003"/>
              <a:cs typeface="Arial"/>
            </a:endParaRPr>
          </a:p>
          <a:p>
            <a:pPr marL="0" indent="0">
              <a:buNone/>
            </a:pPr>
            <a:r>
              <a:rPr lang="en-GB" sz="1400" b="1" dirty="0">
                <a:solidFill>
                  <a:schemeClr val="tx1"/>
                </a:solidFill>
                <a:latin typeface="Raleway" panose="020B0503030101060003"/>
                <a:cs typeface="Arial"/>
              </a:rPr>
              <a:t>Our priority last year: </a:t>
            </a:r>
            <a:endParaRPr lang="en-GB" sz="1400" b="1" dirty="0">
              <a:solidFill>
                <a:schemeClr val="tx1"/>
              </a:solidFill>
              <a:latin typeface="Raleway" panose="020B0503030101060003"/>
            </a:endParaRPr>
          </a:p>
          <a:p>
            <a:pPr marL="0" indent="0">
              <a:buNone/>
            </a:pPr>
            <a:r>
              <a:rPr lang="en-US" sz="1200" b="1" i="1" dirty="0">
                <a:solidFill>
                  <a:schemeClr val="accent6">
                    <a:lumMod val="50000"/>
                  </a:schemeClr>
                </a:solidFill>
                <a:latin typeface="Raleway" panose="020B0503030101060003"/>
                <a:cs typeface="Arial"/>
              </a:rPr>
              <a:t>Continue to better embed learning and monitor actions from Safeguarding Adult Reviews </a:t>
            </a:r>
          </a:p>
          <a:p>
            <a:pPr marL="0" indent="0">
              <a:buNone/>
            </a:pPr>
            <a:r>
              <a:rPr lang="en-GB" sz="1400" b="1" dirty="0">
                <a:solidFill>
                  <a:schemeClr val="tx1"/>
                </a:solidFill>
                <a:latin typeface="Raleway" panose="020B0503030101060003"/>
                <a:cs typeface="Arial"/>
              </a:rPr>
              <a:t>What we have done:</a:t>
            </a:r>
          </a:p>
          <a:p>
            <a:pPr marL="0" indent="0">
              <a:buNone/>
            </a:pPr>
            <a:r>
              <a:rPr lang="en-GB" sz="1200" dirty="0">
                <a:solidFill>
                  <a:schemeClr val="tx1"/>
                </a:solidFill>
                <a:latin typeface="Raleway" panose="020B0503030101060003"/>
                <a:cs typeface="Arial"/>
              </a:rPr>
              <a:t>The SAB commissioned a themed Safeguarding Adults Review of two adults with similar health issues and complexities, which is due to be published in 2022-23. </a:t>
            </a:r>
          </a:p>
          <a:p>
            <a:pPr marL="0" indent="0">
              <a:buNone/>
            </a:pPr>
            <a:r>
              <a:rPr lang="en-GB" sz="1200" dirty="0">
                <a:solidFill>
                  <a:schemeClr val="tx1"/>
                </a:solidFill>
                <a:latin typeface="Raleway" panose="020B0503030101060003"/>
                <a:cs typeface="Arial"/>
              </a:rPr>
              <a:t>SAR learning from already published reviews were monitored by the SAR subgroup throughout the year, with work underway to ensure that previous SAR recommendations are thoroughly embedded and evidenced. This is also a standing agenda item for the SAR Sub-Group and for SAB to discuss the implementation and monitoring of the action plan from SAR reviews.</a:t>
            </a:r>
          </a:p>
          <a:p>
            <a:pPr marL="0" indent="0">
              <a:buNone/>
            </a:pPr>
            <a:r>
              <a:rPr lang="en-GB" sz="1200" dirty="0">
                <a:latin typeface="Raleway" pitchFamily="2" charset="0"/>
              </a:rPr>
              <a:t>In October 2022, the SAR Subgroup Terms of Reference was updated to better clarify the role, responsibility, authority and accountability regarding actions each partner should take to ensure the protection of service users and establish how it will hold partners to account and gain assurance of the effectiveness of its arrangements.</a:t>
            </a:r>
          </a:p>
          <a:p>
            <a:pPr marL="0" indent="0">
              <a:buNone/>
            </a:pPr>
            <a:endParaRPr lang="en-GB" sz="1200" dirty="0">
              <a:latin typeface="Raleway" panose="020B0503030101060003"/>
            </a:endParaRPr>
          </a:p>
          <a:p>
            <a:pPr marL="0" indent="0">
              <a:buNone/>
            </a:pPr>
            <a:endParaRPr lang="en-GB" sz="1200" dirty="0">
              <a:solidFill>
                <a:schemeClr val="tx1"/>
              </a:solidFill>
              <a:latin typeface="Raleway" panose="020B0503030101060003"/>
              <a:cs typeface="Arial"/>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60442" y="0"/>
            <a:ext cx="1236957" cy="1200842"/>
          </a:xfrm>
          <a:prstGeom prst="rect">
            <a:avLst/>
          </a:prstGeom>
        </p:spPr>
      </p:pic>
      <p:pic>
        <p:nvPicPr>
          <p:cNvPr id="4" name="Picture 3">
            <a:extLst>
              <a:ext uri="{FF2B5EF4-FFF2-40B4-BE49-F238E27FC236}">
                <a16:creationId xmlns:a16="http://schemas.microsoft.com/office/drawing/2014/main" id="{0710F632-4211-267C-076E-B4F2F25E953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2951" y="1002581"/>
            <a:ext cx="6097" cy="4852837"/>
          </a:xfrm>
          <a:prstGeom prst="rect">
            <a:avLst/>
          </a:prstGeom>
        </p:spPr>
      </p:pic>
      <p:pic>
        <p:nvPicPr>
          <p:cNvPr id="5" name="Picture 4">
            <a:extLst>
              <a:ext uri="{FF2B5EF4-FFF2-40B4-BE49-F238E27FC236}">
                <a16:creationId xmlns:a16="http://schemas.microsoft.com/office/drawing/2014/main" id="{E3734A00-9ECE-9E04-613B-F83CBA187F9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277909" y="1002580"/>
            <a:ext cx="6097" cy="4852837"/>
          </a:xfrm>
          <a:prstGeom prst="rect">
            <a:avLst/>
          </a:prstGeom>
        </p:spPr>
      </p:pic>
    </p:spTree>
    <p:extLst>
      <p:ext uri="{BB962C8B-B14F-4D97-AF65-F5344CB8AC3E}">
        <p14:creationId xmlns:p14="http://schemas.microsoft.com/office/powerpoint/2010/main" val="3261198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Summary of achievements by the Safeguarding Adults Board and partner agencies (continued)</a:t>
            </a:r>
            <a:endParaRPr lang="en-US" sz="260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3275" y="1012373"/>
            <a:ext cx="11507654" cy="4994924"/>
          </a:xfrm>
        </p:spPr>
        <p:txBody>
          <a:bodyPr vert="horz" lIns="91440" tIns="45720" rIns="91440" bIns="45720" numCol="4" spcCol="252000" rtlCol="0" anchor="t">
            <a:noAutofit/>
          </a:bodyPr>
          <a:lstStyle/>
          <a:p>
            <a:pPr marL="0" indent="0">
              <a:buNone/>
            </a:pPr>
            <a:r>
              <a:rPr lang="en-GB" sz="1400" b="1" dirty="0">
                <a:solidFill>
                  <a:schemeClr val="tx1"/>
                </a:solidFill>
                <a:latin typeface="Raleway" panose="020B0503030101060003"/>
              </a:rPr>
              <a:t>Our priority last year: </a:t>
            </a:r>
          </a:p>
          <a:p>
            <a:pPr marL="0" indent="0">
              <a:buNone/>
            </a:pPr>
            <a:r>
              <a:rPr lang="en-US" sz="1200" b="1" dirty="0">
                <a:solidFill>
                  <a:schemeClr val="accent6">
                    <a:lumMod val="50000"/>
                  </a:schemeClr>
                </a:solidFill>
                <a:latin typeface="Raleway" panose="020B0503030101060003"/>
              </a:rPr>
              <a:t>Involve service users with lived experience into the work of the SAB, particularly around community engagement activity</a:t>
            </a:r>
          </a:p>
          <a:p>
            <a:pPr marL="0" indent="0">
              <a:buNone/>
            </a:pPr>
            <a:r>
              <a:rPr lang="en-GB" sz="1400" b="1" dirty="0">
                <a:solidFill>
                  <a:schemeClr val="tx1"/>
                </a:solidFill>
                <a:latin typeface="Raleway" panose="020B0503030101060003"/>
                <a:cs typeface="Arial"/>
              </a:rPr>
              <a:t>What we have done: </a:t>
            </a:r>
            <a:endParaRPr lang="en-GB" sz="1400" b="1" dirty="0">
              <a:solidFill>
                <a:schemeClr val="tx1"/>
              </a:solidFill>
              <a:latin typeface="Raleway" panose="020B0503030101060003"/>
            </a:endParaRPr>
          </a:p>
          <a:p>
            <a:pPr marL="0" indent="0">
              <a:buNone/>
            </a:pPr>
            <a:r>
              <a:rPr lang="en-GB" sz="1200" dirty="0">
                <a:solidFill>
                  <a:schemeClr val="tx1"/>
                </a:solidFill>
                <a:latin typeface="Raleway" panose="020B0503030101060003"/>
              </a:rPr>
              <a:t>Tower Hamlets became one of the first boroughs in London to recruit three service users with lived experience into the </a:t>
            </a:r>
            <a:r>
              <a:rPr lang="en-US" sz="1200" dirty="0">
                <a:solidFill>
                  <a:schemeClr val="tx1"/>
                </a:solidFill>
                <a:latin typeface="Raleway" panose="020B0503030101060003"/>
              </a:rPr>
              <a:t>London Safeguarding Voices Group (LSVG), a group which is intended to bring alive the principles of Making Safeguarding Personal (MSP) by ensuring people with lived experience of safeguarding and their voices are at the heart of safeguarding governance across London.</a:t>
            </a:r>
          </a:p>
          <a:p>
            <a:pPr marL="0" indent="0">
              <a:buNone/>
            </a:pPr>
            <a:r>
              <a:rPr lang="en-US" sz="1200" dirty="0">
                <a:solidFill>
                  <a:schemeClr val="tx1"/>
                </a:solidFill>
                <a:latin typeface="Raleway" panose="020B0503030101060003"/>
              </a:rPr>
              <a:t>The SAB also sought the views of service users on their lived experience at the November Safeguarding Conference 2022, where it was highly praised for providing valuable insight. </a:t>
            </a:r>
            <a:r>
              <a:rPr lang="en-GB" sz="1200" dirty="0">
                <a:solidFill>
                  <a:schemeClr val="tx1"/>
                </a:solidFill>
                <a:latin typeface="Raleway" panose="020B0503030101060003"/>
                <a:cs typeface="Arial"/>
              </a:rPr>
              <a:t>Service users were able to share their views with the following:</a:t>
            </a: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endParaRPr lang="en-GB" sz="1200" dirty="0">
              <a:solidFill>
                <a:schemeClr val="tx1"/>
              </a:solidFill>
              <a:latin typeface="Raleway" panose="020B0503030101060003"/>
              <a:cs typeface="Arial"/>
            </a:endParaRPr>
          </a:p>
          <a:p>
            <a:pPr marL="0" indent="0">
              <a:buNone/>
            </a:pPr>
            <a:r>
              <a:rPr lang="en-GB" sz="1200" dirty="0">
                <a:solidFill>
                  <a:schemeClr val="accent2">
                    <a:lumMod val="50000"/>
                  </a:schemeClr>
                </a:solidFill>
                <a:latin typeface="Raleway" panose="020B0503030101060003"/>
                <a:cs typeface="Arial"/>
              </a:rPr>
              <a:t> </a:t>
            </a:r>
          </a:p>
          <a:p>
            <a:pPr marL="0" indent="0">
              <a:buNone/>
            </a:pPr>
            <a:r>
              <a:rPr lang="en-GB" sz="1200" dirty="0">
                <a:solidFill>
                  <a:schemeClr val="accent2">
                    <a:lumMod val="50000"/>
                  </a:schemeClr>
                </a:solidFill>
                <a:latin typeface="Raleway" panose="020B0503030101060003"/>
                <a:cs typeface="Arial"/>
              </a:rPr>
              <a:t>‘Making Safeguarding Personal (MSP) should make the person being centre of it, not to just be listened, but make them the real, genuine focus</a:t>
            </a:r>
            <a:r>
              <a:rPr lang="en-GB" sz="1200" b="1" dirty="0">
                <a:solidFill>
                  <a:schemeClr val="accent2">
                    <a:lumMod val="50000"/>
                  </a:schemeClr>
                </a:solidFill>
                <a:latin typeface="Raleway" panose="020B0503030101060003"/>
                <a:cs typeface="Arial"/>
              </a:rPr>
              <a:t>’.  </a:t>
            </a:r>
          </a:p>
          <a:p>
            <a:pPr marL="0" indent="0">
              <a:buNone/>
            </a:pPr>
            <a:endParaRPr lang="en-GB" sz="1200" b="1" dirty="0">
              <a:solidFill>
                <a:schemeClr val="tx1"/>
              </a:solidFill>
              <a:latin typeface="Raleway" panose="020B0503030101060003"/>
              <a:cs typeface="Arial"/>
            </a:endParaRPr>
          </a:p>
          <a:p>
            <a:pPr marL="0" indent="0">
              <a:buNone/>
            </a:pPr>
            <a:r>
              <a:rPr lang="en-GB" sz="1200" dirty="0">
                <a:solidFill>
                  <a:schemeClr val="accent2">
                    <a:lumMod val="50000"/>
                  </a:schemeClr>
                </a:solidFill>
                <a:latin typeface="Raleway" panose="020B0503030101060003"/>
                <a:cs typeface="Arial"/>
              </a:rPr>
              <a:t>‘Managing risk is really important and having a thorough understanding of the Mental Capacity Act assessments shouldn’t be used to limit people's lives. Where risks are obvious, How can we minimise those risks while still giving maximum Freedom?’</a:t>
            </a:r>
          </a:p>
          <a:p>
            <a:pPr marL="0" indent="0">
              <a:buNone/>
            </a:pPr>
            <a:endParaRPr lang="en-GB" sz="1200" b="1" i="1" dirty="0">
              <a:solidFill>
                <a:schemeClr val="tx1"/>
              </a:solidFill>
              <a:latin typeface="Raleway" panose="020B0503030101060003"/>
              <a:cs typeface="Arial"/>
            </a:endParaRPr>
          </a:p>
          <a:p>
            <a:pPr marL="0" indent="0">
              <a:buNone/>
            </a:pPr>
            <a:r>
              <a:rPr lang="en-GB" sz="1200" dirty="0">
                <a:solidFill>
                  <a:schemeClr val="accent2">
                    <a:lumMod val="50000"/>
                  </a:schemeClr>
                </a:solidFill>
                <a:latin typeface="Raleway" panose="020B0503030101060003"/>
                <a:cs typeface="Arial"/>
              </a:rPr>
              <a:t>‘The support from families, friends and professionals was important to me in being able to move accommodation in order to feel safe’</a:t>
            </a:r>
            <a:endParaRPr lang="en-GB" sz="1200" dirty="0">
              <a:solidFill>
                <a:schemeClr val="accent2">
                  <a:lumMod val="50000"/>
                </a:schemeClr>
              </a:solidFill>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endParaRPr lang="en-GB" sz="1400" b="1" dirty="0">
              <a:latin typeface="Raleway" panose="020B0503030101060003"/>
            </a:endParaRPr>
          </a:p>
          <a:p>
            <a:pPr marL="0" indent="0">
              <a:buNone/>
            </a:pPr>
            <a:r>
              <a:rPr lang="en-GB" sz="1400" b="1" dirty="0">
                <a:latin typeface="Raleway" panose="020B0503030101060003"/>
                <a:cs typeface="Arial"/>
              </a:rPr>
              <a:t>Our priority last year:</a:t>
            </a:r>
            <a:endParaRPr lang="en-GB" dirty="0">
              <a:cs typeface="Arial"/>
            </a:endParaRPr>
          </a:p>
          <a:p>
            <a:pPr marL="0" indent="0">
              <a:buNone/>
            </a:pPr>
            <a:r>
              <a:rPr lang="en-US" sz="1200" b="1" i="1" dirty="0">
                <a:solidFill>
                  <a:schemeClr val="accent6">
                    <a:lumMod val="50000"/>
                  </a:schemeClr>
                </a:solidFill>
                <a:latin typeface="Raleway" panose="020B0503030101060003"/>
                <a:cs typeface="Arial"/>
              </a:rPr>
              <a:t>Develop the multi agency dashboard as a resource to help monitor the impact of the SAB</a:t>
            </a:r>
          </a:p>
          <a:p>
            <a:pPr marL="0" indent="0">
              <a:buNone/>
            </a:pPr>
            <a:r>
              <a:rPr lang="en-GB" sz="1400" b="1" dirty="0">
                <a:solidFill>
                  <a:schemeClr val="tx1"/>
                </a:solidFill>
                <a:latin typeface="Raleway" panose="020B0503030101060003"/>
                <a:cs typeface="Arial"/>
              </a:rPr>
              <a:t>What we have done:</a:t>
            </a:r>
          </a:p>
          <a:p>
            <a:pPr marL="0" indent="0">
              <a:buNone/>
            </a:pPr>
            <a:r>
              <a:rPr lang="en-GB" sz="1200" dirty="0">
                <a:latin typeface="Raleway" panose="020B0503030101060003"/>
              </a:rPr>
              <a:t>The Quality Assurance and Performance subgroup meet quarterly to discuss the strategic direction of safeguarding activities and emerging concerns within Tower Hamlets. They make key recommendations to the Board through reviewing data and monitoring trends that provides insight and leads to escalation if required. </a:t>
            </a: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endParaRPr lang="en-GB" sz="1200" dirty="0">
              <a:latin typeface="Raleway" panose="020B0503030101060003"/>
            </a:endParaRPr>
          </a:p>
          <a:p>
            <a:pPr marL="0" indent="0">
              <a:buNone/>
            </a:pPr>
            <a:r>
              <a:rPr lang="en-GB" sz="1200" dirty="0">
                <a:latin typeface="Raleway" panose="020B0503030101060003"/>
              </a:rPr>
              <a:t>The subgroup is developing a prototype of a multi-agency dashboard, to help Partner organisations involved in safeguarding make better decisions based on evidence and data with suggested areas of further insight or analytical work. The first iteration was presented to the SAB early this year where it was received positively, and there are ongoing plans to further develop and finalise the dashboard in the forthcoming year. </a:t>
            </a:r>
          </a:p>
          <a:p>
            <a:pPr marL="0" indent="0">
              <a:buNone/>
            </a:pPr>
            <a:r>
              <a:rPr lang="en-GB" sz="1200" dirty="0">
                <a:solidFill>
                  <a:schemeClr val="tx1"/>
                </a:solidFill>
                <a:latin typeface="Raleway" panose="020B0503030101060003"/>
              </a:rPr>
              <a:t>The dashboard will be based on the 6 principles of safeguarding with partner agencies contributing to metric findings. </a:t>
            </a: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chemeClr val="tx1"/>
              </a:solidFill>
              <a:latin typeface="Raleway" panose="020B0503030101060003"/>
            </a:endParaRPr>
          </a:p>
          <a:p>
            <a:pPr marL="0" indent="0">
              <a:buNone/>
            </a:pPr>
            <a:endParaRPr lang="en-GB" sz="1200" b="1" dirty="0">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85174" y="59999"/>
            <a:ext cx="1236957" cy="1200842"/>
          </a:xfrm>
          <a:prstGeom prst="rect">
            <a:avLst/>
          </a:prstGeom>
        </p:spPr>
      </p:pic>
      <p:pic>
        <p:nvPicPr>
          <p:cNvPr id="6" name="Picture 5">
            <a:extLst>
              <a:ext uri="{FF2B5EF4-FFF2-40B4-BE49-F238E27FC236}">
                <a16:creationId xmlns:a16="http://schemas.microsoft.com/office/drawing/2014/main" id="{C8073837-3F3C-1920-ABFD-FA59D3A987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92951" y="1002581"/>
            <a:ext cx="6097" cy="4852837"/>
          </a:xfrm>
          <a:prstGeom prst="rect">
            <a:avLst/>
          </a:prstGeom>
        </p:spPr>
      </p:pic>
      <p:graphicFrame>
        <p:nvGraphicFramePr>
          <p:cNvPr id="12" name="Content Placeholder 3" descr="Equalities &#10;Prevention&#10;Protection &#10;Proportionate&#10;Partnership&#10;Accountable&#10;">
            <a:extLst>
              <a:ext uri="{FF2B5EF4-FFF2-40B4-BE49-F238E27FC236}">
                <a16:creationId xmlns:a16="http://schemas.microsoft.com/office/drawing/2014/main" id="{171D448F-A166-8E12-66E2-9EE551B1650C}"/>
              </a:ext>
            </a:extLst>
          </p:cNvPr>
          <p:cNvGraphicFramePr>
            <a:graphicFrameLocks/>
          </p:cNvGraphicFramePr>
          <p:nvPr>
            <p:extLst>
              <p:ext uri="{D42A27DB-BD31-4B8C-83A1-F6EECF244321}">
                <p14:modId xmlns:p14="http://schemas.microsoft.com/office/powerpoint/2010/main" val="1267077456"/>
              </p:ext>
            </p:extLst>
          </p:nvPr>
        </p:nvGraphicFramePr>
        <p:xfrm>
          <a:off x="6308197" y="4289410"/>
          <a:ext cx="5064154" cy="18493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33962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 uri="{C183D7F6-B498-43B3-948B-1728B52AA6E4}">
                <adec:decorative xmlns:adec="http://schemas.microsoft.com/office/drawing/2017/decorative" val="1"/>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Safeguarding Adults Reviews</a:t>
            </a:r>
            <a:endParaRPr lang="en-US" sz="2600"/>
          </a:p>
        </p:txBody>
      </p:sp>
      <p:sp>
        <p:nvSpPr>
          <p:cNvPr id="7" name="TextBox 6">
            <a:extLst>
              <a:ext uri="{FF2B5EF4-FFF2-40B4-BE49-F238E27FC236}">
                <a16:creationId xmlns:a16="http://schemas.microsoft.com/office/drawing/2014/main" id="{6BCF8E14-745B-446F-A86B-E8DAAC8CAFBD}"/>
              </a:ext>
              <a:ext uri="{C183D7F6-B498-43B3-948B-1728B52AA6E4}">
                <adec:decorative xmlns:adec="http://schemas.microsoft.com/office/drawing/2017/decorative" val="1"/>
              </a:ext>
            </a:extLst>
          </p:cNvPr>
          <p:cNvSpPr txBox="1"/>
          <p:nvPr/>
        </p:nvSpPr>
        <p:spPr>
          <a:xfrm>
            <a:off x="483812" y="847934"/>
            <a:ext cx="10624498" cy="1569660"/>
          </a:xfrm>
          <a:prstGeom prst="rect">
            <a:avLst/>
          </a:prstGeom>
          <a:noFill/>
        </p:spPr>
        <p:txBody>
          <a:bodyPr wrap="square" lIns="91440" tIns="45720" rIns="91440" bIns="45720" rtlCol="0" anchor="t">
            <a:spAutoFit/>
          </a:bodyPr>
          <a:lstStyle/>
          <a:p>
            <a:r>
              <a:rPr lang="en-GB" sz="1200">
                <a:latin typeface="Raleway" panose="020B0503030101060003"/>
              </a:rPr>
              <a:t>Section 44 of the Care Act 2014 places a duty on Safeguarding Adults Boards to arrange a Safeguarding Adults Review (SAR), in cases where an adult has died or experienced significant harm or neglect. The purpose is to ensure learning form the lessons and to prevent situations occurring again. </a:t>
            </a:r>
            <a:r>
              <a:rPr lang="en-GB" sz="1200">
                <a:latin typeface="Raleway" pitchFamily="2" charset="0"/>
              </a:rPr>
              <a:t>SARs are overseen by the SAR Sub-Group, consisting of representatives from the board’s statutory partners. </a:t>
            </a:r>
            <a:r>
              <a:rPr lang="en-GB" sz="1200">
                <a:latin typeface="Raleway" panose="020B0503030101060003"/>
              </a:rPr>
              <a:t>On conclusion of the SAR, an action plan will be drawn up to ensure the recommendations of the findings are implemented.</a:t>
            </a:r>
          </a:p>
          <a:p>
            <a:endParaRPr lang="en-GB" sz="1200">
              <a:latin typeface="Raleway" panose="020B0503030101060003"/>
            </a:endParaRPr>
          </a:p>
          <a:p>
            <a:r>
              <a:rPr lang="en-GB" sz="1200">
                <a:latin typeface="Raleway" panose="020B0503030101060003"/>
              </a:rPr>
              <a:t>The purpose of the SAR is to:</a:t>
            </a:r>
          </a:p>
          <a:p>
            <a:pPr lvl="0"/>
            <a:endParaRPr lang="en-GB" sz="1200">
              <a:latin typeface="Raleway" panose="020B0503030101060003"/>
            </a:endParaRPr>
          </a:p>
          <a:p>
            <a:pPr marL="171450" lvl="0" indent="-171450">
              <a:buFont typeface="Arial" panose="020B0604020202020204" pitchFamily="34" charset="0"/>
              <a:buChar char="•"/>
            </a:pPr>
            <a:endParaRPr lang="en-GB" sz="1200">
              <a:latin typeface="Raleway" panose="020B0503030101060003"/>
            </a:endParaRPr>
          </a:p>
        </p:txBody>
      </p:sp>
      <p:sp>
        <p:nvSpPr>
          <p:cNvPr id="4" name="TextBox 3">
            <a:extLst>
              <a:ext uri="{FF2B5EF4-FFF2-40B4-BE49-F238E27FC236}">
                <a16:creationId xmlns:a16="http://schemas.microsoft.com/office/drawing/2014/main" id="{D550CF3E-98D0-74FC-05DB-FBBAFF137BAC}"/>
              </a:ext>
            </a:extLst>
          </p:cNvPr>
          <p:cNvSpPr txBox="1"/>
          <p:nvPr/>
        </p:nvSpPr>
        <p:spPr>
          <a:xfrm>
            <a:off x="483812" y="2970240"/>
            <a:ext cx="10243335" cy="461665"/>
          </a:xfrm>
          <a:prstGeom prst="rect">
            <a:avLst/>
          </a:prstGeom>
          <a:noFill/>
        </p:spPr>
        <p:txBody>
          <a:bodyPr wrap="square">
            <a:spAutoFit/>
          </a:bodyPr>
          <a:lstStyle/>
          <a:p>
            <a:r>
              <a:rPr lang="en-GB" sz="1200" dirty="0">
                <a:latin typeface="Raleway" panose="020B0503030101060003"/>
              </a:rPr>
              <a:t>In 2022-23, there was </a:t>
            </a:r>
            <a:r>
              <a:rPr lang="en-GB" sz="1200" b="1" dirty="0">
                <a:latin typeface="Raleway" panose="020B0503030101060003"/>
              </a:rPr>
              <a:t>one</a:t>
            </a:r>
            <a:r>
              <a:rPr lang="en-GB" sz="1200" dirty="0">
                <a:latin typeface="Raleway" panose="020B0503030101060003"/>
              </a:rPr>
              <a:t> Safeguarding Adults Review that has now been completed – Mrs O and Mrs N. Full details of all published Safeguarding Adults Reviews can be found on the Tower Hamlets website. </a:t>
            </a:r>
          </a:p>
        </p:txBody>
      </p:sp>
      <p:sp>
        <p:nvSpPr>
          <p:cNvPr id="5" name="TextBox 4">
            <a:extLst>
              <a:ext uri="{FF2B5EF4-FFF2-40B4-BE49-F238E27FC236}">
                <a16:creationId xmlns:a16="http://schemas.microsoft.com/office/drawing/2014/main" id="{6B81E163-7194-3095-DB14-9F9604742C8A}"/>
              </a:ext>
              <a:ext uri="{C183D7F6-B498-43B3-948B-1728B52AA6E4}">
                <adec:decorative xmlns:adec="http://schemas.microsoft.com/office/drawing/2017/decorative" val="1"/>
              </a:ext>
            </a:extLst>
          </p:cNvPr>
          <p:cNvSpPr txBox="1"/>
          <p:nvPr/>
        </p:nvSpPr>
        <p:spPr>
          <a:xfrm>
            <a:off x="483812" y="3405927"/>
            <a:ext cx="10624498" cy="2705356"/>
          </a:xfrm>
          <a:prstGeom prst="rect">
            <a:avLst/>
          </a:prstGeom>
          <a:solidFill>
            <a:schemeClr val="accent4">
              <a:lumMod val="40000"/>
              <a:lumOff val="60000"/>
            </a:schemeClr>
          </a:solidFill>
          <a:ln>
            <a:solidFill>
              <a:schemeClr val="accent1"/>
            </a:solidFill>
          </a:ln>
        </p:spPr>
        <p:txBody>
          <a:bodyPr wrap="square" lIns="91440" tIns="45720" rIns="91440" bIns="45720" rtlCol="0" anchor="t">
            <a:spAutoFit/>
          </a:bodyPr>
          <a:lstStyle/>
          <a:p>
            <a:r>
              <a:rPr lang="en-US" sz="1220">
                <a:latin typeface="Raleway" panose="020B0503030101060003"/>
              </a:rPr>
              <a:t>A themed Safeguarding Adults Review (SAR) was conducted for Mrs. N and Mrs. O, of which both elderly women with complex medical needs, who sadly died in September and August of 2019. Mrs. N was an 88-year-old white woman who had complex and longstanding physical health difficulties. She was admitted to the Royal London Hospital in August 2019 at the request of a visiting nurse who noticed her health had deteriorated. On admission, Mrs. N was found to have developed multiple pressure lesions on her body. Although she made a partial recovery, enough to start discharge planning, she sadly died in September 2019. Mrs. O was an 87-year-old woman who was admitted to Royal London Hospital with a grade 4 pressure sore.  Her condition deteriorated further over several weeks whilst she was on admission, and she passed away in August 2019. The SAR findings make several recommendations to the SAB and partner agencies. These focus on the following: </a:t>
            </a:r>
          </a:p>
          <a:p>
            <a:pPr marL="285750" indent="-285750">
              <a:buFont typeface="Arial" panose="020B0604020202020204" pitchFamily="34" charset="0"/>
              <a:buChar char="•"/>
            </a:pPr>
            <a:r>
              <a:rPr lang="en-US" sz="1200">
                <a:latin typeface="Raleway" panose="020B0503030101060003"/>
              </a:rPr>
              <a:t>Ensuring that a risk assessment tool is used as part of the Hospital Discharge process</a:t>
            </a:r>
          </a:p>
          <a:p>
            <a:pPr marL="285750" indent="-285750">
              <a:buFont typeface="Arial" panose="020B0604020202020204" pitchFamily="34" charset="0"/>
              <a:buChar char="•"/>
            </a:pPr>
            <a:r>
              <a:rPr lang="en-US" sz="1200">
                <a:latin typeface="Raleway" panose="020B0503030101060003"/>
              </a:rPr>
              <a:t>Home Care Providers are included following the assessment of needs as part of care and support planning</a:t>
            </a:r>
          </a:p>
          <a:p>
            <a:pPr marL="285750" indent="-285750">
              <a:buFont typeface="Arial" panose="020B0604020202020204" pitchFamily="34" charset="0"/>
              <a:buChar char="•"/>
            </a:pPr>
            <a:r>
              <a:rPr lang="en-US" sz="1200">
                <a:latin typeface="Raleway" panose="020B0503030101060003"/>
              </a:rPr>
              <a:t>Ensuring that District Nurse (DN) Pressure Care Plans and Home Care Providers (HCP) Support Plans are shared sufficiently across services. </a:t>
            </a:r>
          </a:p>
          <a:p>
            <a:pPr marL="285750" indent="-285750">
              <a:buFont typeface="Arial" panose="020B0604020202020204" pitchFamily="34" charset="0"/>
              <a:buChar char="•"/>
            </a:pPr>
            <a:r>
              <a:rPr lang="en-US" sz="1200">
                <a:latin typeface="Raleway" panose="020B0503030101060003"/>
              </a:rPr>
              <a:t>Exploring secure information sharing IT options</a:t>
            </a:r>
          </a:p>
          <a:p>
            <a:pPr marL="285750" indent="-285750">
              <a:buFont typeface="Arial" panose="020B0604020202020204" pitchFamily="34" charset="0"/>
              <a:buChar char="•"/>
            </a:pPr>
            <a:r>
              <a:rPr lang="en-US" sz="1220">
                <a:latin typeface="Raleway" panose="020B0503030101060003"/>
              </a:rPr>
              <a:t>Ensuring sufficient Mental Health Liaison attendance to support staff where adults are discussed at Safety Huddle meetings at GP practices. </a:t>
            </a:r>
          </a:p>
          <a:p>
            <a:endParaRPr lang="en-US" sz="1220">
              <a:latin typeface="Raleway" panose="020B0503030101060003"/>
            </a:endParaRPr>
          </a:p>
          <a:p>
            <a:r>
              <a:rPr lang="en-US" sz="1200">
                <a:latin typeface="Raleway" panose="020B0503030101060003"/>
              </a:rPr>
              <a:t>The SAR is due to be published on the LBTH website by October 2023</a:t>
            </a:r>
          </a:p>
        </p:txBody>
      </p:sp>
      <p:sp>
        <p:nvSpPr>
          <p:cNvPr id="6" name="TextBox 5">
            <a:extLst>
              <a:ext uri="{FF2B5EF4-FFF2-40B4-BE49-F238E27FC236}">
                <a16:creationId xmlns:a16="http://schemas.microsoft.com/office/drawing/2014/main" id="{F38C3C2B-EC29-995F-5F0A-16B405591EC0}"/>
              </a:ext>
            </a:extLst>
          </p:cNvPr>
          <p:cNvSpPr txBox="1"/>
          <p:nvPr/>
        </p:nvSpPr>
        <p:spPr>
          <a:xfrm>
            <a:off x="790900" y="2001760"/>
            <a:ext cx="7725027" cy="1200329"/>
          </a:xfrm>
          <a:prstGeom prst="rect">
            <a:avLst/>
          </a:prstGeom>
          <a:noFill/>
        </p:spPr>
        <p:txBody>
          <a:bodyPr wrap="square" rtlCol="0">
            <a:spAutoFit/>
          </a:bodyPr>
          <a:lstStyle/>
          <a:p>
            <a:pPr marL="360363" lvl="0" indent="-184150">
              <a:buFont typeface="Arial" panose="020B0604020202020204" pitchFamily="34" charset="0"/>
              <a:buChar char="•"/>
            </a:pPr>
            <a:r>
              <a:rPr lang="en-GB" sz="1200" dirty="0">
                <a:latin typeface="Raleway" panose="020B0503030101060003"/>
              </a:rPr>
              <a:t>Establish what lessons are to be learnt from a particular case in which professionals and organisations work together to safeguard and promote the welfare of adults at risk.</a:t>
            </a:r>
          </a:p>
          <a:p>
            <a:pPr marL="360363" lvl="0" indent="-184150">
              <a:buFont typeface="Arial" panose="020B0604020202020204" pitchFamily="34" charset="0"/>
              <a:buChar char="•"/>
            </a:pPr>
            <a:r>
              <a:rPr lang="en-GB" sz="1200" dirty="0">
                <a:latin typeface="Raleway" panose="020B0503030101060003"/>
              </a:rPr>
              <a:t>Identify what is expected to change as a result, to improve practice.</a:t>
            </a:r>
          </a:p>
          <a:p>
            <a:pPr marL="360363" lvl="0" indent="-184150">
              <a:buFont typeface="Arial" panose="020B0604020202020204" pitchFamily="34" charset="0"/>
              <a:buChar char="•"/>
            </a:pPr>
            <a:r>
              <a:rPr lang="en-GB" sz="1200" dirty="0">
                <a:latin typeface="Raleway" panose="020B0503030101060003"/>
              </a:rPr>
              <a:t>Improve intra-agency working to better safeguard adults at risk.</a:t>
            </a:r>
          </a:p>
          <a:p>
            <a:pPr marL="360363" lvl="0" indent="-184150">
              <a:buFont typeface="Arial" panose="020B0604020202020204" pitchFamily="34" charset="0"/>
              <a:buChar char="•"/>
            </a:pPr>
            <a:r>
              <a:rPr lang="en-GB" sz="1200" dirty="0">
                <a:latin typeface="Raleway" panose="020B0503030101060003"/>
              </a:rPr>
              <a:t>Review the effectiveness of procedures, both multi-agency and those of individual organisations.</a:t>
            </a:r>
          </a:p>
          <a:p>
            <a:endParaRPr lang="en-GB" sz="1200" dirty="0"/>
          </a:p>
        </p:txBody>
      </p:sp>
    </p:spTree>
    <p:extLst>
      <p:ext uri="{BB962C8B-B14F-4D97-AF65-F5344CB8AC3E}">
        <p14:creationId xmlns:p14="http://schemas.microsoft.com/office/powerpoint/2010/main" val="112645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 uri="{C183D7F6-B498-43B3-948B-1728B52AA6E4}">
                <adec:decorative xmlns:adec="http://schemas.microsoft.com/office/drawing/2017/decorative" val="1"/>
              </a:ext>
            </a:extLst>
          </p:cNvPr>
          <p:cNvSpPr>
            <a:spLocks noGrp="1"/>
          </p:cNvSpPr>
          <p:nvPr>
            <p:ph type="title"/>
          </p:nvPr>
        </p:nvSpPr>
        <p:spPr>
          <a:xfrm>
            <a:off x="346227" y="167829"/>
            <a:ext cx="10238947" cy="985181"/>
          </a:xfrm>
        </p:spPr>
        <p:txBody>
          <a:bodyPr>
            <a:normAutofit/>
          </a:bodyPr>
          <a:lstStyle/>
          <a:p>
            <a:pPr marL="354013"/>
            <a:r>
              <a:rPr lang="en-GB" sz="2600">
                <a:latin typeface="Raleway" panose="020B0503030101060003"/>
                <a:cs typeface="Arial"/>
              </a:rPr>
              <a:t>Implementation and learning from Safeguarding Adults Reviews </a:t>
            </a:r>
            <a:endParaRPr lang="en-US" sz="2600"/>
          </a:p>
        </p:txBody>
      </p:sp>
      <p:graphicFrame>
        <p:nvGraphicFramePr>
          <p:cNvPr id="4" name="Content Placeholder 3" descr="Learnings and recommendations to inform and include:&#10; Strengthening our MCA understanding and application&#10; Improving our partnership working and communication&#10; Embedding a Trauma Informed approach to our practice and service&#10; Recognising Domestic Abuse, including Coercive Control and taking action&#10;We are driving forward practice change in the following ways:&#10; Ensuring our training partners fully understand our development needs and they are robustly meeting our learning needs&#10; Working with trainers to include LBTH case studies and ensure learning is strongly connected to real practice and the needs of Tower Hamlets residents&#10; Ensuring that our safeguarding audit tool and guidance allows us to focus more keenly on practice development areas, reflect the 6 safeguarding principles (Care Act, 2014) and align with the Care Quality Commission (CQC) ratings&#10; Employing Thematic Safeguarding audits (in addition to our annual Safeguarding ‘deep-dive’ Audit and biannual practice audits)&#10;Monitoring recommendations and developing  best practices through:&#10; Rebranding our internal SAR monitoring system into a Key Performance Indicator (KPI) format that allows all partners to see and analyse on a regular basis&#10; Escalating issues, concerns and delays through recording meeting minutes and holding partners to account in speeding the recommended actions up as updated in our terms of reference. &#10; The annual report being able to share the work done in the way SAR recommendations are implemented by Partners. &#10;">
            <a:extLst>
              <a:ext uri="{FF2B5EF4-FFF2-40B4-BE49-F238E27FC236}">
                <a16:creationId xmlns:a16="http://schemas.microsoft.com/office/drawing/2014/main" id="{681CC880-8242-9F45-932A-A5E6EEAD0CBA}"/>
              </a:ext>
            </a:extLst>
          </p:cNvPr>
          <p:cNvGraphicFramePr>
            <a:graphicFrameLocks noGrp="1"/>
          </p:cNvGraphicFramePr>
          <p:nvPr>
            <p:ph idx="1"/>
            <p:extLst>
              <p:ext uri="{D42A27DB-BD31-4B8C-83A1-F6EECF244321}">
                <p14:modId xmlns:p14="http://schemas.microsoft.com/office/powerpoint/2010/main" val="1591751160"/>
              </p:ext>
            </p:extLst>
          </p:nvPr>
        </p:nvGraphicFramePr>
        <p:xfrm>
          <a:off x="691084" y="1739066"/>
          <a:ext cx="10405298" cy="42404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0E97BF10-4A7C-0C4C-CF05-AAB73AE31E85}"/>
              </a:ext>
            </a:extLst>
          </p:cNvPr>
          <p:cNvSpPr txBox="1"/>
          <p:nvPr/>
        </p:nvSpPr>
        <p:spPr>
          <a:xfrm>
            <a:off x="691084" y="1130266"/>
            <a:ext cx="10702956" cy="461665"/>
          </a:xfrm>
          <a:prstGeom prst="rect">
            <a:avLst/>
          </a:prstGeom>
          <a:noFill/>
        </p:spPr>
        <p:txBody>
          <a:bodyPr wrap="square" lIns="91440" tIns="45720" rIns="91440" bIns="45720" anchor="t">
            <a:spAutoFit/>
          </a:bodyPr>
          <a:lstStyle/>
          <a:p>
            <a:r>
              <a:rPr lang="en-GB" sz="1200" b="0" i="0">
                <a:effectLst/>
                <a:latin typeface="Raleway"/>
              </a:rPr>
              <a:t>Safeguarding Adults Reviews</a:t>
            </a:r>
            <a:r>
              <a:rPr lang="en-GB" sz="1200">
                <a:latin typeface="Raleway"/>
              </a:rPr>
              <a:t> (SARs)</a:t>
            </a:r>
            <a:r>
              <a:rPr lang="en-GB" sz="1200" b="0" i="0">
                <a:effectLst/>
                <a:latin typeface="Raleway"/>
              </a:rPr>
              <a:t> provide an opportunity for</a:t>
            </a:r>
            <a:r>
              <a:rPr lang="en-GB" sz="1200">
                <a:latin typeface="Raleway"/>
              </a:rPr>
              <a:t> effective multi-agency learning to support safeguarding practice improvement and promote safer outcomes for adults at risk.  LBTH Adult Social Care are learning from SARs in the following ways:</a:t>
            </a:r>
            <a:endParaRPr lang="en-GB" sz="1200">
              <a:latin typeface="Raleway" pitchFamily="2" charset="0"/>
            </a:endParaRPr>
          </a:p>
        </p:txBody>
      </p:sp>
    </p:spTree>
    <p:extLst>
      <p:ext uri="{BB962C8B-B14F-4D97-AF65-F5344CB8AC3E}">
        <p14:creationId xmlns:p14="http://schemas.microsoft.com/office/powerpoint/2010/main" val="2429832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838200" y="1135"/>
            <a:ext cx="9230474" cy="1164251"/>
          </a:xfrm>
        </p:spPr>
        <p:txBody>
          <a:bodyPr>
            <a:normAutofit/>
          </a:bodyPr>
          <a:lstStyle/>
          <a:p>
            <a:pPr marL="354013"/>
            <a:r>
              <a:rPr lang="en-GB" sz="2600">
                <a:latin typeface="Raleway" panose="020B0503030101060003"/>
                <a:cs typeface="Arial"/>
              </a:rPr>
              <a:t>Our priorities for last year (2022-23)</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22865" y="59999"/>
            <a:ext cx="1199266" cy="1164251"/>
          </a:xfrm>
          <a:prstGeom prst="rect">
            <a:avLst/>
          </a:prstGeom>
        </p:spPr>
      </p:pic>
      <p:graphicFrame>
        <p:nvGraphicFramePr>
          <p:cNvPr id="8" name="Diagram 7">
            <a:extLst>
              <a:ext uri="{FF2B5EF4-FFF2-40B4-BE49-F238E27FC236}">
                <a16:creationId xmlns:a16="http://schemas.microsoft.com/office/drawing/2014/main" id="{DECDA22D-0E85-4DC3-A027-6AF4D0ACD36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13740329"/>
              </p:ext>
            </p:extLst>
          </p:nvPr>
        </p:nvGraphicFramePr>
        <p:xfrm>
          <a:off x="0" y="770562"/>
          <a:ext cx="9699798" cy="551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37856CB-BAE1-A7AA-458B-1669EFA428C4}"/>
              </a:ext>
            </a:extLst>
          </p:cNvPr>
          <p:cNvSpPr txBox="1"/>
          <p:nvPr/>
        </p:nvSpPr>
        <p:spPr>
          <a:xfrm>
            <a:off x="9483047" y="1310695"/>
            <a:ext cx="2708953" cy="4431983"/>
          </a:xfrm>
          <a:prstGeom prst="rect">
            <a:avLst/>
          </a:prstGeom>
          <a:noFill/>
        </p:spPr>
        <p:txBody>
          <a:bodyPr wrap="square" rtlCol="0">
            <a:spAutoFit/>
          </a:bodyPr>
          <a:lstStyle/>
          <a:p>
            <a:r>
              <a:rPr lang="en-GB" sz="1200" b="1">
                <a:latin typeface="Raleway" panose="020B0503030101060003"/>
              </a:rPr>
              <a:t>Safeguarding Adults Board Strategy 2019-24</a:t>
            </a:r>
            <a:endParaRPr lang="en-GB" sz="1200">
              <a:latin typeface="Raleway" panose="020B0503030101060003"/>
            </a:endParaRPr>
          </a:p>
          <a:p>
            <a:r>
              <a:rPr lang="en-GB" sz="1200">
                <a:latin typeface="Raleway" panose="020B0503030101060003"/>
              </a:rPr>
              <a:t>At a strategic level, we have worked to ensure the views and experiences of service users drive our plans: A number of resident service user groups, many of whom with experience of adult social care, contributed to the Safeguarding Adults Board Strategy 2019-24, including the Older Peoples Reference Group, Carers Centre and the Learning Disabilities Partnership Board.</a:t>
            </a:r>
          </a:p>
          <a:p>
            <a:r>
              <a:rPr lang="en-GB" sz="1200">
                <a:latin typeface="Raleway" panose="020B0503030101060003"/>
              </a:rPr>
              <a:t> </a:t>
            </a:r>
          </a:p>
          <a:p>
            <a:r>
              <a:rPr lang="en-GB" sz="1200">
                <a:latin typeface="Raleway" panose="020B0503030101060003"/>
              </a:rPr>
              <a:t>The Board also organised a workshop whereby partners discussed and explored the priorities of the Safeguarding Adults Board, as well as discussing how we can successfully deliver those priorities. </a:t>
            </a:r>
          </a:p>
          <a:p>
            <a:endParaRPr lang="en-GB"/>
          </a:p>
        </p:txBody>
      </p:sp>
    </p:spTree>
    <p:extLst>
      <p:ext uri="{BB962C8B-B14F-4D97-AF65-F5344CB8AC3E}">
        <p14:creationId xmlns:p14="http://schemas.microsoft.com/office/powerpoint/2010/main" val="2570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19050"/>
            <a:ext cx="9556955" cy="1164251"/>
          </a:xfrm>
        </p:spPr>
        <p:txBody>
          <a:bodyPr>
            <a:normAutofit/>
          </a:bodyPr>
          <a:lstStyle/>
          <a:p>
            <a:pPr marL="354013"/>
            <a:r>
              <a:rPr lang="en-GB" sz="2600">
                <a:latin typeface="Raleway" panose="020B0503030101060003"/>
                <a:cs typeface="Arial"/>
              </a:rPr>
              <a:t>Safeguarding Adults’ Board summary for 2022-23</a:t>
            </a:r>
            <a:endParaRPr lang="en-US" sz="2600"/>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587471" y="116614"/>
            <a:ext cx="1219065" cy="1183472"/>
          </a:xfrm>
          <a:prstGeom prst="rect">
            <a:avLst/>
          </a:prstGeom>
        </p:spPr>
      </p:pic>
      <p:sp>
        <p:nvSpPr>
          <p:cNvPr id="4" name="Rectangle 3">
            <a:extLst>
              <a:ext uri="{FF2B5EF4-FFF2-40B4-BE49-F238E27FC236}">
                <a16:creationId xmlns:a16="http://schemas.microsoft.com/office/drawing/2014/main" id="{7218FB14-1477-4EE6-AC7C-53C30F687D37}"/>
              </a:ext>
            </a:extLst>
          </p:cNvPr>
          <p:cNvSpPr/>
          <p:nvPr/>
        </p:nvSpPr>
        <p:spPr>
          <a:xfrm>
            <a:off x="447195" y="1300081"/>
            <a:ext cx="3454235" cy="4672451"/>
          </a:xfrm>
          <a:prstGeom prst="rect">
            <a:avLst/>
          </a:prstGeom>
          <a:ln w="38100">
            <a:solidFill>
              <a:schemeClr val="tx1">
                <a:lumMod val="75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t"/>
          <a:lstStyle/>
          <a:p>
            <a:pPr lvl="0">
              <a:spcAft>
                <a:spcPts val="200"/>
              </a:spcAft>
            </a:pPr>
            <a:r>
              <a:rPr lang="en-GB" sz="1400" b="1">
                <a:solidFill>
                  <a:schemeClr val="accent6">
                    <a:lumMod val="75000"/>
                  </a:schemeClr>
                </a:solidFill>
                <a:latin typeface="Raleway" panose="020B0503030101060003"/>
              </a:rPr>
              <a:t>Volume &amp; Trends</a:t>
            </a:r>
            <a:endParaRPr lang="en-US" sz="1200">
              <a:solidFill>
                <a:srgbClr val="003366"/>
              </a:solidFill>
              <a:effectLst/>
              <a:latin typeface="Raleway" pitchFamily="2" charset="0"/>
              <a:ea typeface="Arial MT"/>
              <a:cs typeface="Arial MT"/>
            </a:endParaRPr>
          </a:p>
          <a:p>
            <a:pPr marL="243205" marR="156845" indent="-171450">
              <a:lnSpc>
                <a:spcPct val="103000"/>
              </a:lnSpc>
              <a:spcBef>
                <a:spcPts val="5"/>
              </a:spcBef>
              <a:buFont typeface="Arial" panose="020B0604020202020204" pitchFamily="34" charset="0"/>
              <a:buChar char="•"/>
            </a:pPr>
            <a:r>
              <a:rPr lang="en-US" sz="1300">
                <a:solidFill>
                  <a:srgbClr val="003366"/>
                </a:solidFill>
                <a:effectLst/>
                <a:latin typeface="Raleway"/>
                <a:ea typeface="Arial MT"/>
                <a:cs typeface="Arial MT"/>
              </a:rPr>
              <a:t>The number of safeguarding</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concerns decreased by 8.6% this year (1330) </a:t>
            </a:r>
            <a:r>
              <a:rPr lang="en-US" sz="1300">
                <a:solidFill>
                  <a:srgbClr val="003366"/>
                </a:solidFill>
                <a:latin typeface="Raleway"/>
                <a:ea typeface="Arial MT"/>
                <a:cs typeface="Arial MT"/>
              </a:rPr>
              <a:t>compared to</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last</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year (1449)</a:t>
            </a:r>
            <a:endParaRPr lang="en-GB" sz="1300">
              <a:effectLst/>
              <a:latin typeface="Raleway"/>
              <a:ea typeface="Arial MT"/>
              <a:cs typeface="Arial MT"/>
            </a:endParaRPr>
          </a:p>
          <a:p>
            <a:pPr>
              <a:spcBef>
                <a:spcPts val="20"/>
              </a:spcBef>
            </a:pPr>
            <a:endParaRPr lang="en-GB" sz="1200">
              <a:effectLst/>
              <a:latin typeface="Raleway" pitchFamily="2" charset="0"/>
              <a:ea typeface="Arial MT"/>
              <a:cs typeface="Arial MT"/>
            </a:endParaRPr>
          </a:p>
          <a:p>
            <a:pPr marL="243205" marR="276225" indent="-171450">
              <a:lnSpc>
                <a:spcPct val="103000"/>
              </a:lnSpc>
              <a:buFont typeface="Arial" panose="020B0604020202020204" pitchFamily="34" charset="0"/>
              <a:buChar char="•"/>
            </a:pPr>
            <a:r>
              <a:rPr lang="en-US" sz="1300">
                <a:solidFill>
                  <a:srgbClr val="003366"/>
                </a:solidFill>
                <a:effectLst/>
                <a:latin typeface="Raleway"/>
                <a:ea typeface="Arial MT"/>
                <a:cs typeface="Arial MT"/>
              </a:rPr>
              <a:t>The number of safeguarding</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enquiries raised has decreased </a:t>
            </a:r>
            <a:r>
              <a:rPr lang="en-US" sz="1300" spc="-355">
                <a:solidFill>
                  <a:srgbClr val="003366"/>
                </a:solidFill>
                <a:latin typeface="Raleway"/>
                <a:ea typeface="Arial MT"/>
                <a:cs typeface="Arial MT"/>
              </a:rPr>
              <a:t>     </a:t>
            </a:r>
            <a:r>
              <a:rPr lang="en-US" sz="1300">
                <a:solidFill>
                  <a:srgbClr val="003366"/>
                </a:solidFill>
                <a:effectLst/>
                <a:latin typeface="Raleway"/>
                <a:ea typeface="Arial MT"/>
                <a:cs typeface="Arial MT"/>
              </a:rPr>
              <a:t>by</a:t>
            </a:r>
            <a:r>
              <a:rPr lang="en-US" sz="1300" spc="-30">
                <a:solidFill>
                  <a:srgbClr val="003366"/>
                </a:solidFill>
                <a:effectLst/>
                <a:latin typeface="Raleway"/>
                <a:ea typeface="Arial MT"/>
                <a:cs typeface="Arial MT"/>
              </a:rPr>
              <a:t> 16</a:t>
            </a:r>
            <a:r>
              <a:rPr lang="en-US" sz="1300">
                <a:solidFill>
                  <a:srgbClr val="003366"/>
                </a:solidFill>
                <a:effectLst/>
                <a:latin typeface="Raleway"/>
                <a:ea typeface="Arial MT"/>
                <a:cs typeface="Arial MT"/>
              </a:rPr>
              <a:t>%</a:t>
            </a:r>
            <a:r>
              <a:rPr lang="en-US" sz="1300" spc="-25">
                <a:solidFill>
                  <a:srgbClr val="003366"/>
                </a:solidFill>
                <a:latin typeface="Raleway"/>
                <a:ea typeface="Arial MT"/>
                <a:cs typeface="Arial MT"/>
              </a:rPr>
              <a:t> compared</a:t>
            </a:r>
            <a:r>
              <a:rPr lang="en-US" sz="1300" spc="-25">
                <a:solidFill>
                  <a:srgbClr val="003366"/>
                </a:solidFill>
                <a:effectLst/>
                <a:latin typeface="Raleway"/>
                <a:ea typeface="Arial MT"/>
                <a:cs typeface="Arial MT"/>
              </a:rPr>
              <a:t> </a:t>
            </a:r>
            <a:r>
              <a:rPr lang="en-US" sz="1300" spc="-25">
                <a:solidFill>
                  <a:srgbClr val="003366"/>
                </a:solidFill>
                <a:latin typeface="Raleway"/>
                <a:ea typeface="Arial MT"/>
                <a:cs typeface="Arial MT"/>
              </a:rPr>
              <a:t>to</a:t>
            </a:r>
            <a:r>
              <a:rPr lang="en-US" sz="1300" spc="-20">
                <a:solidFill>
                  <a:srgbClr val="003366"/>
                </a:solidFill>
                <a:latin typeface="Raleway"/>
                <a:ea typeface="Arial MT"/>
                <a:cs typeface="Arial MT"/>
              </a:rPr>
              <a:t> </a:t>
            </a:r>
            <a:r>
              <a:rPr lang="en-US" sz="1300">
                <a:solidFill>
                  <a:srgbClr val="003366"/>
                </a:solidFill>
                <a:effectLst/>
                <a:latin typeface="Raleway"/>
                <a:ea typeface="Arial MT"/>
                <a:cs typeface="Arial MT"/>
              </a:rPr>
              <a:t>last</a:t>
            </a:r>
            <a:r>
              <a:rPr lang="en-US" sz="1300" spc="-2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year</a:t>
            </a:r>
            <a:endParaRPr lang="en-GB" sz="1300">
              <a:effectLst/>
              <a:latin typeface="Raleway"/>
              <a:ea typeface="Arial MT"/>
              <a:cs typeface="Arial MT"/>
            </a:endParaRPr>
          </a:p>
          <a:p>
            <a:pPr>
              <a:spcBef>
                <a:spcPts val="25"/>
              </a:spcBef>
            </a:pPr>
            <a:endParaRPr lang="en-GB" sz="1200">
              <a:effectLst/>
              <a:latin typeface="Raleway" pitchFamily="2" charset="0"/>
              <a:ea typeface="Arial MT"/>
              <a:cs typeface="Arial MT"/>
            </a:endParaRPr>
          </a:p>
          <a:p>
            <a:pPr marL="243205" marR="175260" indent="-171450">
              <a:lnSpc>
                <a:spcPct val="103000"/>
              </a:lnSpc>
              <a:buFont typeface="Arial" panose="020B0604020202020204" pitchFamily="34" charset="0"/>
              <a:buChar char="•"/>
            </a:pPr>
            <a:r>
              <a:rPr lang="en-US" sz="1300">
                <a:solidFill>
                  <a:srgbClr val="003366"/>
                </a:solidFill>
                <a:latin typeface="Raleway"/>
                <a:ea typeface="Arial MT"/>
                <a:cs typeface="Arial MT"/>
              </a:rPr>
              <a:t>'Neglect'</a:t>
            </a:r>
            <a:r>
              <a:rPr lang="en-US" sz="1300">
                <a:solidFill>
                  <a:srgbClr val="003366"/>
                </a:solidFill>
                <a:effectLst/>
                <a:latin typeface="Raleway"/>
                <a:ea typeface="Arial MT"/>
                <a:cs typeface="Arial MT"/>
              </a:rPr>
              <a:t> and </a:t>
            </a:r>
            <a:r>
              <a:rPr lang="en-US" sz="1300">
                <a:solidFill>
                  <a:srgbClr val="003366"/>
                </a:solidFill>
                <a:latin typeface="Raleway"/>
                <a:ea typeface="Arial MT"/>
                <a:cs typeface="Arial MT"/>
              </a:rPr>
              <a:t>'Acts</a:t>
            </a:r>
            <a:r>
              <a:rPr lang="en-US" sz="1300">
                <a:solidFill>
                  <a:srgbClr val="003366"/>
                </a:solidFill>
                <a:effectLst/>
                <a:latin typeface="Raleway"/>
                <a:ea typeface="Arial MT"/>
                <a:cs typeface="Arial MT"/>
              </a:rPr>
              <a:t> of Omission</a:t>
            </a:r>
            <a:r>
              <a:rPr lang="en-US" sz="1300">
                <a:solidFill>
                  <a:srgbClr val="003366"/>
                </a:solidFill>
                <a:latin typeface="Raleway"/>
                <a:ea typeface="Arial MT"/>
                <a:cs typeface="Arial MT"/>
              </a:rPr>
              <a:t>'</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remain the largest single type of</a:t>
            </a:r>
            <a:r>
              <a:rPr lang="en-US" sz="1300" spc="-350">
                <a:solidFill>
                  <a:srgbClr val="003366"/>
                </a:solidFill>
                <a:latin typeface="Raleway"/>
                <a:ea typeface="Arial MT"/>
                <a:cs typeface="Arial MT"/>
              </a:rPr>
              <a:t>     </a:t>
            </a:r>
            <a:r>
              <a:rPr lang="en-US" sz="1300">
                <a:solidFill>
                  <a:srgbClr val="003366"/>
                </a:solidFill>
                <a:effectLst/>
                <a:latin typeface="Raleway"/>
                <a:ea typeface="Arial MT"/>
                <a:cs typeface="Arial MT"/>
              </a:rPr>
              <a:t>abuse investigated in the</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Borough</a:t>
            </a:r>
            <a:endParaRPr lang="en-GB" sz="1300">
              <a:effectLst/>
              <a:latin typeface="Raleway"/>
              <a:ea typeface="Arial MT"/>
              <a:cs typeface="Arial MT"/>
            </a:endParaRPr>
          </a:p>
          <a:p>
            <a:pPr>
              <a:spcBef>
                <a:spcPts val="30"/>
              </a:spcBef>
            </a:pPr>
            <a:endParaRPr lang="en-GB" sz="1200">
              <a:effectLst/>
              <a:latin typeface="Raleway" pitchFamily="2" charset="0"/>
              <a:ea typeface="Arial MT"/>
              <a:cs typeface="Arial MT"/>
            </a:endParaRPr>
          </a:p>
          <a:p>
            <a:pPr marL="243205" marR="422910" indent="-171450">
              <a:lnSpc>
                <a:spcPct val="103000"/>
              </a:lnSpc>
              <a:buFont typeface="Arial" panose="020B0604020202020204" pitchFamily="34" charset="0"/>
              <a:buChar char="•"/>
            </a:pPr>
            <a:r>
              <a:rPr lang="en-US" sz="1300">
                <a:solidFill>
                  <a:srgbClr val="003366"/>
                </a:solidFill>
                <a:effectLst/>
                <a:latin typeface="Raleway"/>
                <a:ea typeface="Arial MT"/>
                <a:cs typeface="Arial MT"/>
              </a:rPr>
              <a:t>The majority of safeguarding</a:t>
            </a:r>
            <a:r>
              <a:rPr lang="en-US" sz="1300" spc="-350">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issues take place in the</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victim’s</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own</a:t>
            </a:r>
            <a:r>
              <a:rPr lang="en-US" sz="1300" spc="-10">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home and care homes</a:t>
            </a:r>
          </a:p>
          <a:p>
            <a:pPr marL="71755" marR="422910">
              <a:lnSpc>
                <a:spcPct val="103000"/>
              </a:lnSpc>
              <a:spcAft>
                <a:spcPts val="0"/>
              </a:spcAft>
            </a:pPr>
            <a:endParaRPr lang="en-US" sz="1200">
              <a:solidFill>
                <a:srgbClr val="003366"/>
              </a:solidFill>
              <a:effectLst/>
              <a:latin typeface="Raleway"/>
              <a:ea typeface="Arial MT"/>
              <a:cs typeface="Arial MT"/>
            </a:endParaRPr>
          </a:p>
          <a:p>
            <a:pPr marL="243205" marR="422910" indent="-171450">
              <a:lnSpc>
                <a:spcPct val="103000"/>
              </a:lnSpc>
              <a:spcAft>
                <a:spcPts val="0"/>
              </a:spcAft>
              <a:buFont typeface="Arial" panose="020B0604020202020204" pitchFamily="34" charset="0"/>
              <a:buChar char="•"/>
            </a:pPr>
            <a:r>
              <a:rPr lang="en-GB" sz="1300">
                <a:latin typeface="Raleway"/>
                <a:ea typeface="Arial MT"/>
                <a:cs typeface="Arial MT"/>
              </a:rPr>
              <a:t>The number of Deprivation of Liberty Safeguards (</a:t>
            </a:r>
            <a:r>
              <a:rPr lang="en-GB" sz="1300" err="1">
                <a:latin typeface="Raleway"/>
                <a:ea typeface="Arial MT"/>
                <a:cs typeface="Arial MT"/>
              </a:rPr>
              <a:t>DoLs</a:t>
            </a:r>
            <a:r>
              <a:rPr lang="en-GB" sz="1300">
                <a:latin typeface="Raleway"/>
                <a:ea typeface="Arial MT"/>
                <a:cs typeface="Arial MT"/>
              </a:rPr>
              <a:t>) authorised continues to increase with this year being the highest (370) over the course of 5 years.</a:t>
            </a:r>
            <a:endParaRPr lang="en-GB" sz="1300">
              <a:effectLst/>
              <a:latin typeface="Raleway"/>
              <a:ea typeface="Arial MT"/>
              <a:cs typeface="Arial MT"/>
            </a:endParaRPr>
          </a:p>
          <a:p>
            <a:pPr>
              <a:spcBef>
                <a:spcPts val="20"/>
              </a:spcBef>
            </a:pPr>
            <a:endParaRPr lang="en-GB" sz="1300">
              <a:effectLst/>
              <a:latin typeface="Raleway" pitchFamily="2" charset="0"/>
              <a:ea typeface="Arial MT"/>
              <a:cs typeface="Arial MT"/>
            </a:endParaRPr>
          </a:p>
          <a:p>
            <a:pPr lvl="0"/>
            <a:endParaRPr lang="en-US" sz="1400" b="1">
              <a:solidFill>
                <a:schemeClr val="tx1"/>
              </a:solidFill>
              <a:latin typeface="Raleway" panose="020B0503030101060003"/>
            </a:endParaRPr>
          </a:p>
          <a:p>
            <a:pPr lvl="0"/>
            <a:endParaRPr lang="en-US" sz="1400">
              <a:solidFill>
                <a:schemeClr val="tx1"/>
              </a:solidFill>
              <a:latin typeface="Raleway" panose="020B0503030101060003"/>
            </a:endParaRPr>
          </a:p>
          <a:p>
            <a:pPr lvl="0"/>
            <a:endParaRPr lang="en-GB" sz="1400">
              <a:solidFill>
                <a:schemeClr val="tx1"/>
              </a:solidFill>
              <a:latin typeface="Raleway" panose="020B0503030101060003"/>
            </a:endParaRPr>
          </a:p>
          <a:p>
            <a:pPr algn="ctr"/>
            <a:endParaRPr lang="en-GB"/>
          </a:p>
        </p:txBody>
      </p:sp>
      <p:sp>
        <p:nvSpPr>
          <p:cNvPr id="6" name="Rectangle 5">
            <a:extLst>
              <a:ext uri="{FF2B5EF4-FFF2-40B4-BE49-F238E27FC236}">
                <a16:creationId xmlns:a16="http://schemas.microsoft.com/office/drawing/2014/main" id="{6D458C3A-F484-4CE0-8A22-5921797C5A1C}"/>
              </a:ext>
            </a:extLst>
          </p:cNvPr>
          <p:cNvSpPr/>
          <p:nvPr/>
        </p:nvSpPr>
        <p:spPr>
          <a:xfrm>
            <a:off x="4253527" y="1300081"/>
            <a:ext cx="3454235" cy="4672451"/>
          </a:xfrm>
          <a:prstGeom prst="rect">
            <a:avLst/>
          </a:prstGeom>
          <a:ln w="38100">
            <a:solidFill>
              <a:schemeClr val="tx1">
                <a:lumMod val="75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t"/>
          <a:lstStyle/>
          <a:p>
            <a:pPr lvl="0">
              <a:spcBef>
                <a:spcPts val="600"/>
              </a:spcBef>
              <a:spcAft>
                <a:spcPts val="200"/>
              </a:spcAft>
              <a:buNone/>
            </a:pPr>
            <a:r>
              <a:rPr lang="en-GB" sz="1400" b="1">
                <a:solidFill>
                  <a:schemeClr val="accent6">
                    <a:lumMod val="75000"/>
                  </a:schemeClr>
                </a:solidFill>
                <a:latin typeface="Raleway" panose="020B0503030101060003"/>
              </a:rPr>
              <a:t>2022-23 Achievements</a:t>
            </a:r>
          </a:p>
          <a:p>
            <a:pPr marL="285750" indent="-285750">
              <a:buFont typeface="Arial" panose="020B0604020202020204" pitchFamily="34" charset="0"/>
              <a:buChar char="•"/>
            </a:pPr>
            <a:r>
              <a:rPr lang="en-GB" sz="1300">
                <a:solidFill>
                  <a:schemeClr val="tx1"/>
                </a:solidFill>
                <a:latin typeface="Raleway" panose="020B0503030101060003"/>
              </a:rPr>
              <a:t>Recognition and creation of a working group to look at substance misuse and housing issues</a:t>
            </a:r>
          </a:p>
          <a:p>
            <a:pPr lvl="0"/>
            <a:endParaRPr lang="en-GB" sz="1300">
              <a:solidFill>
                <a:schemeClr val="tx1"/>
              </a:solidFill>
              <a:latin typeface="Raleway" panose="020B0503030101060003"/>
            </a:endParaRPr>
          </a:p>
          <a:p>
            <a:pPr marL="285750" indent="-285750">
              <a:buFont typeface="Arial" panose="020B0604020202020204" pitchFamily="34" charset="0"/>
              <a:buChar char="•"/>
            </a:pPr>
            <a:r>
              <a:rPr lang="en-GB" sz="1300">
                <a:solidFill>
                  <a:schemeClr val="tx1"/>
                </a:solidFill>
                <a:latin typeface="Raleway" panose="020B0503030101060003"/>
              </a:rPr>
              <a:t>Implementation of the 'Carer's Passport' project as part of the community engagement group</a:t>
            </a:r>
          </a:p>
          <a:p>
            <a:pPr lvl="0"/>
            <a:endParaRPr lang="en-GB" sz="1300">
              <a:solidFill>
                <a:schemeClr val="tx1"/>
              </a:solidFill>
              <a:latin typeface="Raleway" panose="020B0503030101060003"/>
            </a:endParaRPr>
          </a:p>
          <a:p>
            <a:pPr marL="285750" lvl="0" indent="-285750">
              <a:buFont typeface="Arial" panose="020B0604020202020204" pitchFamily="34" charset="0"/>
              <a:buChar char="•"/>
            </a:pPr>
            <a:r>
              <a:rPr lang="en-GB" sz="1300">
                <a:solidFill>
                  <a:schemeClr val="tx1"/>
                </a:solidFill>
                <a:latin typeface="Raleway" panose="020B0503030101060003"/>
              </a:rPr>
              <a:t>The 2022 Safeguarding Conference involved those with lived experience</a:t>
            </a:r>
          </a:p>
          <a:p>
            <a:pPr marL="285750" lvl="0" indent="-285750">
              <a:buFont typeface="Arial" panose="020B0604020202020204" pitchFamily="34" charset="0"/>
              <a:buChar char="•"/>
            </a:pPr>
            <a:endParaRPr lang="en-GB" sz="1300">
              <a:solidFill>
                <a:schemeClr val="tx1"/>
              </a:solidFill>
              <a:latin typeface="Raleway" panose="020B0503030101060003"/>
            </a:endParaRPr>
          </a:p>
          <a:p>
            <a:pPr marL="285750" lvl="0" indent="-285750">
              <a:buFont typeface="Arial" panose="020B0604020202020204" pitchFamily="34" charset="0"/>
              <a:buChar char="•"/>
            </a:pPr>
            <a:r>
              <a:rPr lang="en-GB" sz="1300">
                <a:solidFill>
                  <a:schemeClr val="tx1"/>
                </a:solidFill>
                <a:latin typeface="Raleway" panose="020B0503030101060003"/>
              </a:rPr>
              <a:t>'Deep Dive Audits' completed in Adult Social Care in November 2022</a:t>
            </a:r>
          </a:p>
          <a:p>
            <a:pPr lvl="0"/>
            <a:endParaRPr lang="en-GB" sz="1300">
              <a:solidFill>
                <a:schemeClr val="tx1"/>
              </a:solidFill>
              <a:latin typeface="Raleway" panose="020B0503030101060003"/>
            </a:endParaRPr>
          </a:p>
          <a:p>
            <a:pPr marL="285750" lvl="0" indent="-285750">
              <a:buFont typeface="Arial" panose="020B0604020202020204" pitchFamily="34" charset="0"/>
              <a:buChar char="•"/>
            </a:pPr>
            <a:r>
              <a:rPr lang="en-GB" sz="1300" i="0">
                <a:solidFill>
                  <a:schemeClr val="tx1"/>
                </a:solidFill>
                <a:effectLst/>
                <a:latin typeface="Raleway" pitchFamily="2" charset="0"/>
              </a:rPr>
              <a:t>Safeguarding video produced by the Community Engagement subgroup </a:t>
            </a:r>
          </a:p>
          <a:p>
            <a:pPr lvl="0"/>
            <a:endParaRPr lang="en-GB" sz="1300" i="0">
              <a:solidFill>
                <a:schemeClr val="tx1"/>
              </a:solidFill>
              <a:effectLst/>
              <a:latin typeface="Raleway" pitchFamily="2" charset="0"/>
            </a:endParaRPr>
          </a:p>
          <a:p>
            <a:pPr marL="285750" lvl="0" indent="-285750">
              <a:buFont typeface="Arial" panose="020B0604020202020204" pitchFamily="34" charset="0"/>
              <a:buChar char="•"/>
            </a:pPr>
            <a:r>
              <a:rPr lang="en-GB" sz="1300">
                <a:latin typeface="Raleway" panose="020B0503030101060003"/>
              </a:rPr>
              <a:t>Developed a prototype of a multi-agency dashboard, to help partner organisations make better decisions based on evidence and data.</a:t>
            </a:r>
            <a:endParaRPr lang="en-GB" sz="1300">
              <a:solidFill>
                <a:schemeClr val="tx1"/>
              </a:solidFill>
              <a:latin typeface="Raleway" pitchFamily="2" charset="0"/>
            </a:endParaRPr>
          </a:p>
          <a:p>
            <a:pPr lvl="0">
              <a:buNone/>
            </a:pPr>
            <a:endParaRPr lang="en-GB" sz="1300">
              <a:solidFill>
                <a:schemeClr val="tx1"/>
              </a:solidFill>
              <a:latin typeface="Raleway" panose="020B0503030101060003"/>
            </a:endParaRPr>
          </a:p>
          <a:p>
            <a:pPr lvl="0">
              <a:buNone/>
            </a:pPr>
            <a:endParaRPr lang="en-GB" sz="1300">
              <a:solidFill>
                <a:schemeClr val="tx1"/>
              </a:solidFill>
              <a:latin typeface="Raleway" panose="020B0503030101060003"/>
            </a:endParaRPr>
          </a:p>
        </p:txBody>
      </p:sp>
      <p:sp>
        <p:nvSpPr>
          <p:cNvPr id="7" name="Rectangle 6">
            <a:extLst>
              <a:ext uri="{FF2B5EF4-FFF2-40B4-BE49-F238E27FC236}">
                <a16:creationId xmlns:a16="http://schemas.microsoft.com/office/drawing/2014/main" id="{2606B928-E723-4C9C-85E0-F4D26F669843}"/>
              </a:ext>
            </a:extLst>
          </p:cNvPr>
          <p:cNvSpPr/>
          <p:nvPr/>
        </p:nvSpPr>
        <p:spPr>
          <a:xfrm>
            <a:off x="8059859" y="1300083"/>
            <a:ext cx="3553833" cy="4672451"/>
          </a:xfrm>
          <a:prstGeom prst="rect">
            <a:avLst/>
          </a:prstGeom>
          <a:ln w="38100">
            <a:solidFill>
              <a:schemeClr val="tx1">
                <a:lumMod val="75000"/>
              </a:schemeClr>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t"/>
          <a:lstStyle/>
          <a:p>
            <a:pPr lvl="0">
              <a:spcBef>
                <a:spcPts val="200"/>
              </a:spcBef>
              <a:spcAft>
                <a:spcPts val="200"/>
              </a:spcAft>
            </a:pPr>
            <a:r>
              <a:rPr lang="en-GB" sz="1400" b="1">
                <a:solidFill>
                  <a:schemeClr val="accent6">
                    <a:lumMod val="75000"/>
                  </a:schemeClr>
                </a:solidFill>
                <a:latin typeface="Raleway" panose="020B0503030101060003"/>
              </a:rPr>
              <a:t>2023-24 Priorities:</a:t>
            </a:r>
            <a:endParaRPr lang="en-GB" sz="1400" b="1">
              <a:solidFill>
                <a:schemeClr val="accent6"/>
              </a:solidFill>
              <a:latin typeface="Raleway" panose="020B0503030101060003"/>
            </a:endParaRPr>
          </a:p>
          <a:p>
            <a:pPr marL="285750" indent="-285750">
              <a:buFont typeface="Arial" panose="020B0604020202020204" pitchFamily="34" charset="0"/>
              <a:buChar char="•"/>
            </a:pPr>
            <a:r>
              <a:rPr lang="en-GB" sz="1300" b="1">
                <a:solidFill>
                  <a:schemeClr val="tx1"/>
                </a:solidFill>
                <a:latin typeface="Raleway" panose="020B0503030101060003"/>
              </a:rPr>
              <a:t>People with Learning Disabilities</a:t>
            </a:r>
            <a:r>
              <a:rPr lang="en-GB" sz="1300">
                <a:solidFill>
                  <a:schemeClr val="tx1"/>
                </a:solidFill>
                <a:latin typeface="Raleway" panose="020B0503030101060003"/>
              </a:rPr>
              <a:t> - </a:t>
            </a:r>
            <a:r>
              <a:rPr lang="en-US" sz="1300">
                <a:solidFill>
                  <a:srgbClr val="003366"/>
                </a:solidFill>
                <a:effectLst/>
                <a:latin typeface="Raleway"/>
                <a:ea typeface="Arial MT"/>
                <a:cs typeface="Arial MT"/>
              </a:rPr>
              <a:t>to make sure</a:t>
            </a:r>
            <a:r>
              <a:rPr lang="en-US" sz="1300">
                <a:solidFill>
                  <a:srgbClr val="003366"/>
                </a:solidFill>
                <a:latin typeface="Raleway"/>
                <a:ea typeface="Arial MT"/>
                <a:cs typeface="Arial MT"/>
              </a:rPr>
              <a:t> that through</a:t>
            </a:r>
            <a:r>
              <a:rPr lang="en-US" sz="1300">
                <a:solidFill>
                  <a:srgbClr val="003366"/>
                </a:solidFill>
                <a:effectLst/>
                <a:latin typeface="Raleway"/>
                <a:ea typeface="Arial MT"/>
                <a:cs typeface="Arial MT"/>
              </a:rPr>
              <a:t> the best</a:t>
            </a:r>
            <a:r>
              <a:rPr lang="en-US" sz="1300" spc="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scrutiny</a:t>
            </a:r>
            <a:r>
              <a:rPr lang="en-US" sz="1300" spc="-1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and</a:t>
            </a:r>
            <a:r>
              <a:rPr lang="en-US" sz="1300" spc="-15">
                <a:solidFill>
                  <a:srgbClr val="003366"/>
                </a:solidFill>
                <a:effectLst/>
                <a:latin typeface="Raleway"/>
                <a:ea typeface="Arial MT"/>
                <a:cs typeface="Arial MT"/>
              </a:rPr>
              <a:t> </a:t>
            </a:r>
            <a:r>
              <a:rPr lang="en-US" sz="1300">
                <a:solidFill>
                  <a:srgbClr val="003366"/>
                </a:solidFill>
                <a:effectLst/>
                <a:latin typeface="Raleway"/>
                <a:ea typeface="Arial MT"/>
                <a:cs typeface="Arial MT"/>
              </a:rPr>
              <a:t>governance</a:t>
            </a:r>
            <a:r>
              <a:rPr lang="en-US" sz="1300" spc="-20">
                <a:solidFill>
                  <a:srgbClr val="003366"/>
                </a:solidFill>
                <a:latin typeface="Raleway"/>
                <a:ea typeface="Arial MT"/>
                <a:cs typeface="Arial MT"/>
              </a:rPr>
              <a:t> we are working with people with learning disabilities and their families to </a:t>
            </a:r>
            <a:r>
              <a:rPr lang="en-US" sz="1300" spc="-20" err="1">
                <a:solidFill>
                  <a:srgbClr val="003366"/>
                </a:solidFill>
                <a:latin typeface="Raleway"/>
                <a:ea typeface="Arial MT"/>
                <a:cs typeface="Arial MT"/>
              </a:rPr>
              <a:t>minimise</a:t>
            </a:r>
            <a:r>
              <a:rPr lang="en-US" sz="1300" spc="-20">
                <a:solidFill>
                  <a:srgbClr val="003366"/>
                </a:solidFill>
                <a:latin typeface="Raleway"/>
                <a:ea typeface="Arial MT"/>
                <a:cs typeface="Arial MT"/>
              </a:rPr>
              <a:t> the risk of harm</a:t>
            </a:r>
            <a:endParaRPr lang="en-US" sz="1300">
              <a:solidFill>
                <a:srgbClr val="003366"/>
              </a:solidFill>
              <a:effectLst/>
              <a:latin typeface="Raleway"/>
              <a:ea typeface="Arial MT"/>
              <a:cs typeface="Arial MT"/>
            </a:endParaRPr>
          </a:p>
          <a:p>
            <a:pPr lvl="0"/>
            <a:endParaRPr lang="en-GB" sz="1300">
              <a:solidFill>
                <a:schemeClr val="tx1"/>
              </a:solidFill>
              <a:latin typeface="Raleway" pitchFamily="2" charset="0"/>
            </a:endParaRPr>
          </a:p>
          <a:p>
            <a:pPr marL="285750" lvl="0" indent="-285750">
              <a:buFont typeface="Arial" panose="020B0604020202020204" pitchFamily="34" charset="0"/>
              <a:buChar char="•"/>
            </a:pPr>
            <a:r>
              <a:rPr lang="en-GB" sz="1300" b="1">
                <a:solidFill>
                  <a:schemeClr val="tx1"/>
                </a:solidFill>
                <a:latin typeface="Raleway" panose="020B0503030101060003"/>
              </a:rPr>
              <a:t>Self-Neglect and Hoarding</a:t>
            </a:r>
            <a:r>
              <a:rPr lang="en-GB" sz="1300">
                <a:solidFill>
                  <a:schemeClr val="tx1"/>
                </a:solidFill>
                <a:latin typeface="Raleway" panose="020B0503030101060003"/>
              </a:rPr>
              <a:t> - to strike a balance between respecting people's rights but acting early, working closely between agencies, to minimise the risk of Hoarding and Self-Neglect </a:t>
            </a:r>
          </a:p>
          <a:p>
            <a:pPr lvl="0"/>
            <a:endParaRPr lang="en-GB" sz="1300">
              <a:solidFill>
                <a:schemeClr val="tx1"/>
              </a:solidFill>
              <a:latin typeface="Raleway" panose="020B0503030101060003"/>
            </a:endParaRPr>
          </a:p>
          <a:p>
            <a:pPr marL="285750" lvl="0" indent="-285750">
              <a:buFont typeface="Arial" panose="020B0604020202020204" pitchFamily="34" charset="0"/>
              <a:buChar char="•"/>
            </a:pPr>
            <a:r>
              <a:rPr lang="en-GB" sz="1300" b="1">
                <a:solidFill>
                  <a:schemeClr val="tx1"/>
                </a:solidFill>
                <a:latin typeface="Raleway" panose="020B0503030101060003"/>
              </a:rPr>
              <a:t>Substance Misuse &amp; Homelessness </a:t>
            </a:r>
            <a:r>
              <a:rPr lang="en-GB" sz="1300">
                <a:solidFill>
                  <a:schemeClr val="tx1"/>
                </a:solidFill>
                <a:latin typeface="Raleway" panose="020B0503030101060003"/>
              </a:rPr>
              <a:t>–build on the extensive provision in Tower Hamlets to make sure that the best practice in housing support for residents with complex care needs and substance misuse issues becomes the standard for all housing providers.</a:t>
            </a:r>
            <a:endParaRPr lang="en-US" sz="1300">
              <a:solidFill>
                <a:schemeClr val="tx1"/>
              </a:solidFill>
              <a:latin typeface="Raleway" panose="020B0503030101060003"/>
            </a:endParaRPr>
          </a:p>
          <a:p>
            <a:pPr lvl="0"/>
            <a:endParaRPr lang="en-US" sz="1300">
              <a:solidFill>
                <a:schemeClr val="tx1"/>
              </a:solidFill>
              <a:latin typeface="Raleway" panose="020B0503030101060003"/>
            </a:endParaRPr>
          </a:p>
        </p:txBody>
      </p:sp>
    </p:spTree>
    <p:extLst>
      <p:ext uri="{BB962C8B-B14F-4D97-AF65-F5344CB8AC3E}">
        <p14:creationId xmlns:p14="http://schemas.microsoft.com/office/powerpoint/2010/main" val="3780569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10363200" cy="1164251"/>
          </a:xfrm>
        </p:spPr>
        <p:txBody>
          <a:bodyPr>
            <a:normAutofit/>
          </a:bodyPr>
          <a:lstStyle/>
          <a:p>
            <a:pPr marL="354013"/>
            <a:r>
              <a:rPr lang="en-GB" sz="2600">
                <a:latin typeface="Raleway" panose="020B0503030101060003"/>
                <a:cs typeface="Arial"/>
              </a:rPr>
              <a:t>Our priorities for the coming year (2023-24)</a:t>
            </a:r>
            <a:endParaRPr lang="en-US" sz="2600"/>
          </a:p>
        </p:txBody>
      </p:sp>
      <p:graphicFrame>
        <p:nvGraphicFramePr>
          <p:cNvPr id="4" name="Content Placeholder 3" descr="We will be influential and let people who live complicated and chaotic lives know that we care about them. We will work with other strategic partnerships in Tower Hamlets to deliver joint plans.&#10; &#10;We want stronger processes and better evidence to be sure that all our member organisations are using learning from incident reviews in order to improve people’s lives. This year we will test that out and present regular items to the board members, so that we can assure ourselves that systems are robust enough, and that we can pick up on themes and trends. We will track the way training in each organisation improves people’s lives&#10; We know that Self-Neglect and Hoarding is an increasing issue. We will publish a toolkit to help professionals, and begin a two year programme to equip professionals to respect people’s rights whilst intervening early enough with the right preventative offer for adults at risk &#10; We want to work with people with learning disabilities to make sure we are doing the best scrutiny and governance possible to keep them safe both within Tower Hamlets and when they are placed away from the borough. Because we know that people with learning disabilities can be particularly vulnerable to certain types of crime, such as cuckooing, we will work with the Community Safety Partnership in Tower Hamlets on some parts of this programme.&#10; Some of the most marginalized people in Tower Hamlets have complex care and support needs because of their substance misuse. Housing insecurity is very often a feature of their lives. We want to build on the extensive provision in Tower Hamlets to make sure that the best practice in housing support for this group of residents becomes the standard for all housing providers. We will offer training around mental capacity assessment in recognition that this is an extremely complex and challenging area for practitioners.&#10;">
            <a:extLst>
              <a:ext uri="{FF2B5EF4-FFF2-40B4-BE49-F238E27FC236}">
                <a16:creationId xmlns:a16="http://schemas.microsoft.com/office/drawing/2014/main" id="{323219E7-ACDB-40AF-AFC6-B1C9551BA72A}"/>
              </a:ext>
            </a:extLst>
          </p:cNvPr>
          <p:cNvGraphicFramePr>
            <a:graphicFrameLocks noGrp="1"/>
          </p:cNvGraphicFramePr>
          <p:nvPr>
            <p:ph idx="1"/>
            <p:extLst>
              <p:ext uri="{D42A27DB-BD31-4B8C-83A1-F6EECF244321}">
                <p14:modId xmlns:p14="http://schemas.microsoft.com/office/powerpoint/2010/main" val="2529397124"/>
              </p:ext>
            </p:extLst>
          </p:nvPr>
        </p:nvGraphicFramePr>
        <p:xfrm>
          <a:off x="838200" y="126084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585174" y="59999"/>
            <a:ext cx="1236957" cy="1200842"/>
          </a:xfrm>
          <a:prstGeom prst="rect">
            <a:avLst/>
          </a:prstGeom>
        </p:spPr>
      </p:pic>
    </p:spTree>
    <p:extLst>
      <p:ext uri="{BB962C8B-B14F-4D97-AF65-F5344CB8AC3E}">
        <p14:creationId xmlns:p14="http://schemas.microsoft.com/office/powerpoint/2010/main" val="1675618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Tower Hamlets Safeguarding Adults Board Governance and Accountability </a:t>
            </a:r>
            <a:endParaRPr lang="en-US" sz="260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164251"/>
            <a:ext cx="11507654" cy="4994924"/>
          </a:xfrm>
        </p:spPr>
        <p:txBody>
          <a:bodyPr numCol="4" spcCol="252000">
            <a:noAutofit/>
          </a:bodyPr>
          <a:lstStyle/>
          <a:p>
            <a:pPr marL="0" indent="0">
              <a:buNone/>
            </a:pPr>
            <a:r>
              <a:rPr lang="en-US" sz="1200">
                <a:latin typeface="Raleway" panose="020B0503030101060003"/>
              </a:rPr>
              <a:t>The Care Act 2014 requires all local authorities to set up a Safeguarding Adults Board (SAB) with other statutory partners: the Police and Integrated Care Partnerships (ICPs) Tower Hamlets Safeguarding Adults Board continues to work with partners to embed the requirements of the overarching Care Act to: </a:t>
            </a:r>
          </a:p>
          <a:p>
            <a:r>
              <a:rPr lang="en-US" sz="1200">
                <a:latin typeface="Raleway" panose="020B0503030101060003"/>
              </a:rPr>
              <a:t>Assure that local safeguarding arrangements are in place as defined by the Act </a:t>
            </a:r>
          </a:p>
          <a:p>
            <a:r>
              <a:rPr lang="en-US" sz="1200">
                <a:latin typeface="Raleway" panose="020B0503030101060003"/>
              </a:rPr>
              <a:t>Prevent abuse and neglect where possible </a:t>
            </a:r>
          </a:p>
          <a:p>
            <a:r>
              <a:rPr lang="en-US" sz="1200">
                <a:latin typeface="Raleway" panose="020B0503030101060003"/>
              </a:rPr>
              <a:t>Provide timely and proportionate responses when abuse or neglect is likely or has occurred. </a:t>
            </a:r>
            <a:endParaRPr lang="en-GB" sz="1200">
              <a:latin typeface="Raleway" panose="020B0503030101060003"/>
            </a:endParaRPr>
          </a:p>
          <a:p>
            <a:pPr marL="0" indent="0">
              <a:buNone/>
            </a:pPr>
            <a:r>
              <a:rPr lang="en-US" sz="1200">
                <a:latin typeface="Raleway" panose="020B0503030101060003"/>
              </a:rPr>
              <a:t>The Safeguarding Adults Board is chaired by an Independent Chair. </a:t>
            </a:r>
          </a:p>
          <a:p>
            <a:pPr marL="0" indent="0">
              <a:buNone/>
            </a:pPr>
            <a:r>
              <a:rPr lang="en-US" sz="1200">
                <a:latin typeface="Raleway" panose="020B0503030101060003"/>
              </a:rPr>
              <a:t>The legal framework for the Care Act 2014 is supported by statutory guidance which provides information and guidance on how the Care Act works in practice. The guidance has statutory status which means there is a legal duty to have regard to it when working with adults with care and support needs and carers. </a:t>
            </a:r>
          </a:p>
          <a:p>
            <a:pPr marL="0" indent="0">
              <a:buNone/>
            </a:pPr>
            <a:r>
              <a:rPr lang="en-US" sz="1200">
                <a:latin typeface="Raleway" panose="020B0503030101060003"/>
              </a:rPr>
              <a:t>The SAB takes the lead for adult safeguarding across Tower Hamlets to oversee and co-ordinate the effectiveness of the safeguarding work of its members and partner </a:t>
            </a:r>
            <a:r>
              <a:rPr lang="en-US" sz="1200" err="1">
                <a:latin typeface="Raleway" panose="020B0503030101060003"/>
              </a:rPr>
              <a:t>organisations</a:t>
            </a:r>
            <a:r>
              <a:rPr lang="en-US" sz="1200">
                <a:latin typeface="Raleway" panose="020B0503030101060003"/>
              </a:rPr>
              <a:t>. </a:t>
            </a:r>
          </a:p>
          <a:p>
            <a:pPr marL="0" indent="0">
              <a:buNone/>
            </a:pPr>
            <a:r>
              <a:rPr lang="en-US" sz="1200">
                <a:latin typeface="Raleway" panose="020B0503030101060003"/>
              </a:rPr>
              <a:t>The SAB concerns itself with a range of matters which can contribute to the prevention of abuse and neglect such as: </a:t>
            </a:r>
          </a:p>
          <a:p>
            <a:r>
              <a:rPr lang="en-US" sz="1200">
                <a:latin typeface="Raleway" panose="020B0503030101060003"/>
              </a:rPr>
              <a:t>Safety of patients in local health services </a:t>
            </a:r>
          </a:p>
          <a:p>
            <a:r>
              <a:rPr lang="en-US" sz="1200">
                <a:latin typeface="Raleway" panose="020B0503030101060003"/>
              </a:rPr>
              <a:t>Quality of local care and support services </a:t>
            </a:r>
          </a:p>
          <a:p>
            <a:r>
              <a:rPr lang="en-US" sz="1200">
                <a:latin typeface="Raleway" panose="020B0503030101060003"/>
              </a:rPr>
              <a:t>Effectiveness of prisons in safeguarding offenders and approved premises </a:t>
            </a:r>
          </a:p>
          <a:p>
            <a:r>
              <a:rPr lang="en-US" sz="1200">
                <a:latin typeface="Raleway" panose="020B0503030101060003"/>
              </a:rPr>
              <a:t>Awareness and responsiveness of further education services </a:t>
            </a:r>
            <a:endParaRPr lang="en-GB" sz="1200">
              <a:latin typeface="Raleway" panose="020B0503030101060003"/>
            </a:endParaRPr>
          </a:p>
          <a:p>
            <a:pPr marL="0" indent="0">
              <a:buNone/>
            </a:pPr>
            <a:endParaRPr lang="en-US" sz="1200">
              <a:latin typeface="Raleway" panose="020B0503030101060003"/>
            </a:endParaRPr>
          </a:p>
          <a:p>
            <a:pPr marL="0" indent="0">
              <a:buNone/>
            </a:pPr>
            <a:r>
              <a:rPr lang="en-US" sz="1200">
                <a:latin typeface="Raleway" panose="020B0503030101060003"/>
              </a:rPr>
              <a:t>Safeguarding Adults Boards have three core duties, they must: </a:t>
            </a:r>
          </a:p>
          <a:p>
            <a:r>
              <a:rPr lang="en-US" sz="1200">
                <a:latin typeface="Raleway" panose="020B0503030101060003"/>
              </a:rPr>
              <a:t>Develop and publish an Annual Strategic Plan setting out how they will meet their strategic objectives and how their members and partner agencies will contribute. </a:t>
            </a:r>
          </a:p>
          <a:p>
            <a:r>
              <a:rPr lang="en-US" sz="1200">
                <a:latin typeface="Raleway" panose="020B0503030101060003"/>
              </a:rPr>
              <a:t>Publish an annual report detailing how effective their work has been. </a:t>
            </a:r>
          </a:p>
          <a:p>
            <a:r>
              <a:rPr lang="en-US" sz="1200">
                <a:latin typeface="Raleway" panose="020B0503030101060003"/>
              </a:rPr>
              <a:t>Arrange safeguarding audit reviews for any cases which meet the criteria for such enquires, detailing the findings of any safeguarding adult review and subsequent action, (in accordance with Section 44 of the Act). </a:t>
            </a:r>
          </a:p>
          <a:p>
            <a:pPr marL="0" indent="0">
              <a:buNone/>
            </a:pPr>
            <a:r>
              <a:rPr lang="en-US" sz="1200">
                <a:latin typeface="Raleway" panose="020B0503030101060003"/>
              </a:rPr>
              <a:t>The Safeguarding Adults Board monitors and mitigates risk via a shared risk register. The risk register is updated frequently and discussed at the Safeguarding Adults Board when appropriate. </a:t>
            </a:r>
            <a:endParaRPr lang="en-GB" sz="1200">
              <a:latin typeface="Raleway" panose="020B0503030101060003"/>
            </a:endParaRPr>
          </a:p>
          <a:p>
            <a:pPr marL="0" indent="0">
              <a:buNone/>
            </a:pPr>
            <a:endParaRPr lang="en-GB" sz="1200">
              <a:solidFill>
                <a:schemeClr val="tx1"/>
              </a:solidFill>
              <a:latin typeface="Raleway" panose="020B0503030101060003"/>
            </a:endParaRPr>
          </a:p>
          <a:p>
            <a:endParaRPr lang="en-GB" sz="1200">
              <a:solidFill>
                <a:schemeClr val="tx1"/>
              </a:solidFill>
              <a:latin typeface="Raleway" panose="020B0503030101060003"/>
            </a:endParaRPr>
          </a:p>
          <a:p>
            <a:endParaRPr lang="en-GB" sz="1200">
              <a:solidFill>
                <a:schemeClr val="tx1"/>
              </a:solidFill>
              <a:latin typeface="Raleway" panose="020B0503030101060003"/>
            </a:endParaRPr>
          </a:p>
          <a:p>
            <a:pPr marL="0" indent="0">
              <a:buNone/>
            </a:pPr>
            <a:endParaRPr lang="en-GB" sz="1200">
              <a:solidFill>
                <a:schemeClr val="tx1"/>
              </a:solidFill>
              <a:latin typeface="Raleway" panose="020B0503030101060003"/>
            </a:endParaRPr>
          </a:p>
          <a:p>
            <a:pPr marL="0" indent="0">
              <a:buNone/>
            </a:pPr>
            <a:endParaRPr lang="en-GB" sz="1200" b="1">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Tree>
    <p:extLst>
      <p:ext uri="{BB962C8B-B14F-4D97-AF65-F5344CB8AC3E}">
        <p14:creationId xmlns:p14="http://schemas.microsoft.com/office/powerpoint/2010/main" val="2249913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Tower Hamlets Safeguarding Adults Board partner members</a:t>
            </a:r>
            <a:endParaRPr lang="en-US" sz="2600" dirty="0"/>
          </a:p>
        </p:txBody>
      </p:sp>
      <p:sp>
        <p:nvSpPr>
          <p:cNvPr id="10" name="TextBox 9">
            <a:extLst>
              <a:ext uri="{FF2B5EF4-FFF2-40B4-BE49-F238E27FC236}">
                <a16:creationId xmlns:a16="http://schemas.microsoft.com/office/drawing/2014/main" id="{BC3129AD-80F9-1566-FF65-E5167ED92776}"/>
              </a:ext>
            </a:extLst>
          </p:cNvPr>
          <p:cNvSpPr txBox="1"/>
          <p:nvPr/>
        </p:nvSpPr>
        <p:spPr>
          <a:xfrm>
            <a:off x="482833" y="1217148"/>
            <a:ext cx="10555153" cy="523220"/>
          </a:xfrm>
          <a:prstGeom prst="rect">
            <a:avLst/>
          </a:prstGeom>
          <a:noFill/>
        </p:spPr>
        <p:txBody>
          <a:bodyPr wrap="square">
            <a:spAutoFit/>
          </a:bodyPr>
          <a:lstStyle/>
          <a:p>
            <a:r>
              <a:rPr lang="en-GB" sz="1400">
                <a:latin typeface="Raleway" pitchFamily="2" charset="0"/>
              </a:rPr>
              <a:t>The Safeguarding Adults Board (SAB) is made up of representatives from a wide range of organisations and services across the local multi-agency safeguarding partnership, including:</a:t>
            </a:r>
          </a:p>
        </p:txBody>
      </p:sp>
      <p:pic>
        <p:nvPicPr>
          <p:cNvPr id="8" name="Picture 7" descr="A blue rectangular sign with white text&#10;Metropolitan police">
            <a:extLst>
              <a:ext uri="{FF2B5EF4-FFF2-40B4-BE49-F238E27FC236}">
                <a16:creationId xmlns:a16="http://schemas.microsoft.com/office/drawing/2014/main" id="{3CC3A36C-0034-FB84-137C-8418ED152F87}"/>
              </a:ext>
            </a:extLst>
          </p:cNvPr>
          <p:cNvPicPr>
            <a:picLocks noChangeAspect="1"/>
          </p:cNvPicPr>
          <p:nvPr/>
        </p:nvPicPr>
        <p:blipFill>
          <a:blip r:embed="rId2"/>
          <a:stretch>
            <a:fillRect/>
          </a:stretch>
        </p:blipFill>
        <p:spPr>
          <a:xfrm>
            <a:off x="472783" y="1275395"/>
            <a:ext cx="2140366" cy="2140366"/>
          </a:xfrm>
          <a:prstGeom prst="rect">
            <a:avLst/>
          </a:prstGeom>
        </p:spPr>
      </p:pic>
      <p:pic>
        <p:nvPicPr>
          <p:cNvPr id="9" name="Picture 8" descr="A logo for an east loca uk company&#10;East London Age UK">
            <a:extLst>
              <a:ext uri="{FF2B5EF4-FFF2-40B4-BE49-F238E27FC236}">
                <a16:creationId xmlns:a16="http://schemas.microsoft.com/office/drawing/2014/main" id="{9FB4BECC-7CA7-75CC-F7F8-193A6402D309}"/>
              </a:ext>
            </a:extLst>
          </p:cNvPr>
          <p:cNvPicPr>
            <a:picLocks noChangeAspect="1"/>
          </p:cNvPicPr>
          <p:nvPr/>
        </p:nvPicPr>
        <p:blipFill>
          <a:blip r:embed="rId3"/>
          <a:stretch>
            <a:fillRect/>
          </a:stretch>
        </p:blipFill>
        <p:spPr>
          <a:xfrm>
            <a:off x="2637183" y="1934431"/>
            <a:ext cx="1848679" cy="813573"/>
          </a:xfrm>
          <a:prstGeom prst="rect">
            <a:avLst/>
          </a:prstGeom>
        </p:spPr>
      </p:pic>
      <p:pic>
        <p:nvPicPr>
          <p:cNvPr id="7" name="Picture 6" descr="A logo with a tower and waves&#10;Tower Hamlets">
            <a:extLst>
              <a:ext uri="{FF2B5EF4-FFF2-40B4-BE49-F238E27FC236}">
                <a16:creationId xmlns:a16="http://schemas.microsoft.com/office/drawing/2014/main" id="{E8FB1441-87D7-276B-C2A5-2C4D1B757417}"/>
              </a:ext>
            </a:extLst>
          </p:cNvPr>
          <p:cNvPicPr>
            <a:picLocks noChangeAspect="1"/>
          </p:cNvPicPr>
          <p:nvPr/>
        </p:nvPicPr>
        <p:blipFill>
          <a:blip r:embed="rId4"/>
          <a:stretch>
            <a:fillRect/>
          </a:stretch>
        </p:blipFill>
        <p:spPr>
          <a:xfrm>
            <a:off x="4349042" y="1664096"/>
            <a:ext cx="2375335" cy="1617982"/>
          </a:xfrm>
          <a:prstGeom prst="rect">
            <a:avLst/>
          </a:prstGeom>
        </p:spPr>
      </p:pic>
      <p:pic>
        <p:nvPicPr>
          <p:cNvPr id="6" name="Picture 5" descr="A black and blue logo&#10;NHS Barts Trust">
            <a:extLst>
              <a:ext uri="{FF2B5EF4-FFF2-40B4-BE49-F238E27FC236}">
                <a16:creationId xmlns:a16="http://schemas.microsoft.com/office/drawing/2014/main" id="{47B37808-666D-4516-23C8-C6252D486CFA}"/>
              </a:ext>
            </a:extLst>
          </p:cNvPr>
          <p:cNvPicPr>
            <a:picLocks noChangeAspect="1"/>
          </p:cNvPicPr>
          <p:nvPr/>
        </p:nvPicPr>
        <p:blipFill>
          <a:blip r:embed="rId5"/>
          <a:stretch>
            <a:fillRect/>
          </a:stretch>
        </p:blipFill>
        <p:spPr>
          <a:xfrm>
            <a:off x="6574402" y="1912352"/>
            <a:ext cx="2551016" cy="1160712"/>
          </a:xfrm>
          <a:prstGeom prst="rect">
            <a:avLst/>
          </a:prstGeom>
        </p:spPr>
      </p:pic>
      <p:pic>
        <p:nvPicPr>
          <p:cNvPr id="19" name="Picture 18" descr="A purple and white sign&#10;Probation service">
            <a:extLst>
              <a:ext uri="{FF2B5EF4-FFF2-40B4-BE49-F238E27FC236}">
                <a16:creationId xmlns:a16="http://schemas.microsoft.com/office/drawing/2014/main" id="{3214B271-9DFF-D2B9-84F3-695D97AC75A5}"/>
              </a:ext>
            </a:extLst>
          </p:cNvPr>
          <p:cNvPicPr>
            <a:picLocks noChangeAspect="1"/>
          </p:cNvPicPr>
          <p:nvPr/>
        </p:nvPicPr>
        <p:blipFill>
          <a:blip r:embed="rId6"/>
          <a:stretch>
            <a:fillRect/>
          </a:stretch>
        </p:blipFill>
        <p:spPr>
          <a:xfrm>
            <a:off x="9250272" y="2110302"/>
            <a:ext cx="1798757" cy="713507"/>
          </a:xfrm>
          <a:prstGeom prst="rect">
            <a:avLst/>
          </a:prstGeom>
        </p:spPr>
      </p:pic>
      <p:pic>
        <p:nvPicPr>
          <p:cNvPr id="20" name="Picture 19" descr="A red and grey logo&#10;Council for Voluntary Services">
            <a:extLst>
              <a:ext uri="{FF2B5EF4-FFF2-40B4-BE49-F238E27FC236}">
                <a16:creationId xmlns:a16="http://schemas.microsoft.com/office/drawing/2014/main" id="{A87E45D1-B2E8-6270-B8DF-E378F87323EC}"/>
              </a:ext>
            </a:extLst>
          </p:cNvPr>
          <p:cNvPicPr>
            <a:picLocks noChangeAspect="1"/>
          </p:cNvPicPr>
          <p:nvPr/>
        </p:nvPicPr>
        <p:blipFill>
          <a:blip r:embed="rId7"/>
          <a:stretch>
            <a:fillRect/>
          </a:stretch>
        </p:blipFill>
        <p:spPr>
          <a:xfrm>
            <a:off x="482833" y="3216532"/>
            <a:ext cx="1977005" cy="687318"/>
          </a:xfrm>
          <a:prstGeom prst="rect">
            <a:avLst/>
          </a:prstGeom>
        </p:spPr>
      </p:pic>
      <p:pic>
        <p:nvPicPr>
          <p:cNvPr id="12" name="Picture 11" descr="A logo for  department of Work and Pensions">
            <a:extLst>
              <a:ext uri="{FF2B5EF4-FFF2-40B4-BE49-F238E27FC236}">
                <a16:creationId xmlns:a16="http://schemas.microsoft.com/office/drawing/2014/main" id="{5CFCF692-53B7-073B-607B-8C5B65A7DCA6}"/>
              </a:ext>
            </a:extLst>
          </p:cNvPr>
          <p:cNvPicPr>
            <a:picLocks noChangeAspect="1"/>
          </p:cNvPicPr>
          <p:nvPr/>
        </p:nvPicPr>
        <p:blipFill>
          <a:blip r:embed="rId8"/>
          <a:stretch>
            <a:fillRect/>
          </a:stretch>
        </p:blipFill>
        <p:spPr>
          <a:xfrm>
            <a:off x="2592403" y="2630283"/>
            <a:ext cx="1995061" cy="1496296"/>
          </a:xfrm>
          <a:prstGeom prst="rect">
            <a:avLst/>
          </a:prstGeom>
        </p:spPr>
      </p:pic>
      <p:pic>
        <p:nvPicPr>
          <p:cNvPr id="17" name="Picture 16" descr="A logo for a Care Quality Commission ">
            <a:extLst>
              <a:ext uri="{FF2B5EF4-FFF2-40B4-BE49-F238E27FC236}">
                <a16:creationId xmlns:a16="http://schemas.microsoft.com/office/drawing/2014/main" id="{6FA44094-2E7E-0C5A-EEBC-1FC743CAD6CD}"/>
              </a:ext>
            </a:extLst>
          </p:cNvPr>
          <p:cNvPicPr>
            <a:picLocks noChangeAspect="1"/>
          </p:cNvPicPr>
          <p:nvPr/>
        </p:nvPicPr>
        <p:blipFill>
          <a:blip r:embed="rId9"/>
          <a:stretch>
            <a:fillRect/>
          </a:stretch>
        </p:blipFill>
        <p:spPr>
          <a:xfrm>
            <a:off x="4511056" y="2898198"/>
            <a:ext cx="1694741" cy="1095381"/>
          </a:xfrm>
          <a:prstGeom prst="rect">
            <a:avLst/>
          </a:prstGeom>
        </p:spPr>
      </p:pic>
      <p:pic>
        <p:nvPicPr>
          <p:cNvPr id="14" name="Picture 13" descr="A blue and green text Healthwatch Tower Hamlets logo ">
            <a:extLst>
              <a:ext uri="{FF2B5EF4-FFF2-40B4-BE49-F238E27FC236}">
                <a16:creationId xmlns:a16="http://schemas.microsoft.com/office/drawing/2014/main" id="{D7638E25-5DCF-8D8B-66BF-11E95EC5822F}"/>
              </a:ext>
            </a:extLst>
          </p:cNvPr>
          <p:cNvPicPr>
            <a:picLocks noChangeAspect="1"/>
          </p:cNvPicPr>
          <p:nvPr/>
        </p:nvPicPr>
        <p:blipFill>
          <a:blip r:embed="rId10"/>
          <a:stretch>
            <a:fillRect/>
          </a:stretch>
        </p:blipFill>
        <p:spPr>
          <a:xfrm>
            <a:off x="6846016" y="3272731"/>
            <a:ext cx="1827569" cy="440050"/>
          </a:xfrm>
          <a:prstGeom prst="rect">
            <a:avLst/>
          </a:prstGeom>
        </p:spPr>
      </p:pic>
      <p:pic>
        <p:nvPicPr>
          <p:cNvPr id="26" name="Picture 25" descr="A logo with a black background&#10;NHS NE London ">
            <a:extLst>
              <a:ext uri="{FF2B5EF4-FFF2-40B4-BE49-F238E27FC236}">
                <a16:creationId xmlns:a16="http://schemas.microsoft.com/office/drawing/2014/main" id="{61282505-2C68-68E2-AA35-7E8B206F1A4D}"/>
              </a:ext>
            </a:extLst>
          </p:cNvPr>
          <p:cNvPicPr>
            <a:picLocks noChangeAspect="1"/>
          </p:cNvPicPr>
          <p:nvPr/>
        </p:nvPicPr>
        <p:blipFill>
          <a:blip r:embed="rId11"/>
          <a:stretch>
            <a:fillRect/>
          </a:stretch>
        </p:blipFill>
        <p:spPr>
          <a:xfrm>
            <a:off x="9255086" y="3216532"/>
            <a:ext cx="1948566" cy="570869"/>
          </a:xfrm>
          <a:prstGeom prst="rect">
            <a:avLst/>
          </a:prstGeom>
        </p:spPr>
      </p:pic>
      <p:pic>
        <p:nvPicPr>
          <p:cNvPr id="16" name="Picture 15" descr="A close-up of a logo - NHS East London Foundation Trust ">
            <a:extLst>
              <a:ext uri="{FF2B5EF4-FFF2-40B4-BE49-F238E27FC236}">
                <a16:creationId xmlns:a16="http://schemas.microsoft.com/office/drawing/2014/main" id="{56323738-A5CD-7C0A-5592-E20CEAEF40B6}"/>
              </a:ext>
            </a:extLst>
          </p:cNvPr>
          <p:cNvPicPr>
            <a:picLocks noChangeAspect="1"/>
          </p:cNvPicPr>
          <p:nvPr/>
        </p:nvPicPr>
        <p:blipFill>
          <a:blip r:embed="rId12"/>
          <a:stretch>
            <a:fillRect/>
          </a:stretch>
        </p:blipFill>
        <p:spPr>
          <a:xfrm>
            <a:off x="615193" y="4073432"/>
            <a:ext cx="1997956" cy="998978"/>
          </a:xfrm>
          <a:prstGeom prst="rect">
            <a:avLst/>
          </a:prstGeom>
        </p:spPr>
      </p:pic>
      <p:pic>
        <p:nvPicPr>
          <p:cNvPr id="18" name="Picture 17" descr="A blue and white logo&#10;Tower Hamlets GP Care Group ">
            <a:extLst>
              <a:ext uri="{FF2B5EF4-FFF2-40B4-BE49-F238E27FC236}">
                <a16:creationId xmlns:a16="http://schemas.microsoft.com/office/drawing/2014/main" id="{9034D487-0AF5-4640-5DFE-9C28C9C0D344}"/>
              </a:ext>
            </a:extLst>
          </p:cNvPr>
          <p:cNvPicPr>
            <a:picLocks noChangeAspect="1"/>
          </p:cNvPicPr>
          <p:nvPr/>
        </p:nvPicPr>
        <p:blipFill>
          <a:blip r:embed="rId13"/>
          <a:stretch>
            <a:fillRect/>
          </a:stretch>
        </p:blipFill>
        <p:spPr>
          <a:xfrm>
            <a:off x="2982683" y="4131622"/>
            <a:ext cx="1142837" cy="859385"/>
          </a:xfrm>
          <a:prstGeom prst="rect">
            <a:avLst/>
          </a:prstGeom>
        </p:spPr>
      </p:pic>
      <p:pic>
        <p:nvPicPr>
          <p:cNvPr id="13" name="Picture 12" descr="A close-up of a logo&#10;London Ambulance Service">
            <a:extLst>
              <a:ext uri="{FF2B5EF4-FFF2-40B4-BE49-F238E27FC236}">
                <a16:creationId xmlns:a16="http://schemas.microsoft.com/office/drawing/2014/main" id="{8CE9D1B7-879E-10C9-7089-629645A2ABA2}"/>
              </a:ext>
            </a:extLst>
          </p:cNvPr>
          <p:cNvPicPr>
            <a:picLocks noChangeAspect="1"/>
          </p:cNvPicPr>
          <p:nvPr/>
        </p:nvPicPr>
        <p:blipFill>
          <a:blip r:embed="rId14"/>
          <a:stretch>
            <a:fillRect/>
          </a:stretch>
        </p:blipFill>
        <p:spPr>
          <a:xfrm>
            <a:off x="5096317" y="3904639"/>
            <a:ext cx="974002" cy="1251810"/>
          </a:xfrm>
          <a:prstGeom prst="rect">
            <a:avLst/>
          </a:prstGeom>
        </p:spPr>
      </p:pic>
      <p:pic>
        <p:nvPicPr>
          <p:cNvPr id="5" name="Picture 4" descr="A red and white logo&#10;London Fire Brigade ">
            <a:extLst>
              <a:ext uri="{FF2B5EF4-FFF2-40B4-BE49-F238E27FC236}">
                <a16:creationId xmlns:a16="http://schemas.microsoft.com/office/drawing/2014/main" id="{E919756A-C2BC-0F79-5E2C-084C9ECD2515}"/>
              </a:ext>
            </a:extLst>
          </p:cNvPr>
          <p:cNvPicPr>
            <a:picLocks noChangeAspect="1"/>
          </p:cNvPicPr>
          <p:nvPr/>
        </p:nvPicPr>
        <p:blipFill>
          <a:blip r:embed="rId15"/>
          <a:stretch>
            <a:fillRect/>
          </a:stretch>
        </p:blipFill>
        <p:spPr>
          <a:xfrm>
            <a:off x="6929905" y="3850260"/>
            <a:ext cx="1840011" cy="1840011"/>
          </a:xfrm>
          <a:prstGeom prst="rect">
            <a:avLst/>
          </a:prstGeom>
        </p:spPr>
      </p:pic>
      <p:pic>
        <p:nvPicPr>
          <p:cNvPr id="25" name="Picture 24" descr="A close-up of a logo - Tower Hamlets Community Safety Partnership ">
            <a:extLst>
              <a:ext uri="{FF2B5EF4-FFF2-40B4-BE49-F238E27FC236}">
                <a16:creationId xmlns:a16="http://schemas.microsoft.com/office/drawing/2014/main" id="{1EEAF381-A1EA-A1F1-5362-D25D81B2DD5B}"/>
              </a:ext>
            </a:extLst>
          </p:cNvPr>
          <p:cNvPicPr>
            <a:picLocks noChangeAspect="1"/>
          </p:cNvPicPr>
          <p:nvPr/>
        </p:nvPicPr>
        <p:blipFill>
          <a:blip r:embed="rId16"/>
          <a:stretch>
            <a:fillRect/>
          </a:stretch>
        </p:blipFill>
        <p:spPr>
          <a:xfrm>
            <a:off x="9139450" y="4327980"/>
            <a:ext cx="2682681" cy="489881"/>
          </a:xfrm>
          <a:prstGeom prst="rect">
            <a:avLst/>
          </a:prstGeom>
        </p:spPr>
      </p:pic>
      <p:pic>
        <p:nvPicPr>
          <p:cNvPr id="22" name="Picture 21" descr="A purple and green logo&#10;REAL">
            <a:extLst>
              <a:ext uri="{FF2B5EF4-FFF2-40B4-BE49-F238E27FC236}">
                <a16:creationId xmlns:a16="http://schemas.microsoft.com/office/drawing/2014/main" id="{2FADC71C-D907-383A-2CA8-D91607F90722}"/>
              </a:ext>
            </a:extLst>
          </p:cNvPr>
          <p:cNvPicPr>
            <a:picLocks noChangeAspect="1"/>
          </p:cNvPicPr>
          <p:nvPr/>
        </p:nvPicPr>
        <p:blipFill>
          <a:blip r:embed="rId17"/>
          <a:stretch>
            <a:fillRect/>
          </a:stretch>
        </p:blipFill>
        <p:spPr>
          <a:xfrm>
            <a:off x="2871474" y="5155204"/>
            <a:ext cx="1365257" cy="1080108"/>
          </a:xfrm>
          <a:prstGeom prst="rect">
            <a:avLst/>
          </a:prstGeom>
        </p:spPr>
      </p:pic>
      <p:pic>
        <p:nvPicPr>
          <p:cNvPr id="27" name="Picture 26" descr="A logo with a person in the middle&#10;POhWER">
            <a:extLst>
              <a:ext uri="{FF2B5EF4-FFF2-40B4-BE49-F238E27FC236}">
                <a16:creationId xmlns:a16="http://schemas.microsoft.com/office/drawing/2014/main" id="{AD8D89C0-9E46-AC6D-5DAA-00EC447A0DAA}"/>
              </a:ext>
            </a:extLst>
          </p:cNvPr>
          <p:cNvPicPr>
            <a:picLocks noChangeAspect="1"/>
          </p:cNvPicPr>
          <p:nvPr/>
        </p:nvPicPr>
        <p:blipFill>
          <a:blip r:embed="rId18"/>
          <a:stretch>
            <a:fillRect/>
          </a:stretch>
        </p:blipFill>
        <p:spPr>
          <a:xfrm>
            <a:off x="4658569" y="5186835"/>
            <a:ext cx="1694741" cy="1016845"/>
          </a:xfrm>
          <a:prstGeom prst="rect">
            <a:avLst/>
          </a:prstGeom>
        </p:spPr>
      </p:pic>
      <p:pic>
        <p:nvPicPr>
          <p:cNvPr id="28" name="Picture 27" descr="A colorful text with letters&#10;Harca">
            <a:extLst>
              <a:ext uri="{FF2B5EF4-FFF2-40B4-BE49-F238E27FC236}">
                <a16:creationId xmlns:a16="http://schemas.microsoft.com/office/drawing/2014/main" id="{080FA915-88EA-D8F8-6E3E-9ACC5EF55239}"/>
              </a:ext>
            </a:extLst>
          </p:cNvPr>
          <p:cNvPicPr>
            <a:picLocks noChangeAspect="1"/>
          </p:cNvPicPr>
          <p:nvPr/>
        </p:nvPicPr>
        <p:blipFill>
          <a:blip r:embed="rId19"/>
          <a:stretch>
            <a:fillRect/>
          </a:stretch>
        </p:blipFill>
        <p:spPr>
          <a:xfrm>
            <a:off x="6846016" y="5273920"/>
            <a:ext cx="1888140" cy="944070"/>
          </a:xfrm>
          <a:prstGeom prst="rect">
            <a:avLst/>
          </a:prstGeom>
        </p:spPr>
      </p:pic>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0"/>
          <a:stretch>
            <a:fillRect/>
          </a:stretch>
        </p:blipFill>
        <p:spPr>
          <a:xfrm>
            <a:off x="10585174" y="209340"/>
            <a:ext cx="1236957" cy="1200842"/>
          </a:xfrm>
          <a:prstGeom prst="rect">
            <a:avLst/>
          </a:prstGeom>
        </p:spPr>
      </p:pic>
    </p:spTree>
    <p:extLst>
      <p:ext uri="{BB962C8B-B14F-4D97-AF65-F5344CB8AC3E}">
        <p14:creationId xmlns:p14="http://schemas.microsoft.com/office/powerpoint/2010/main" val="1075061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Safeguarding Adults Board (SAB)</a:t>
            </a:r>
            <a:endParaRPr lang="en-US" sz="2600"/>
          </a:p>
        </p:txBody>
      </p:sp>
      <p:sp>
        <p:nvSpPr>
          <p:cNvPr id="15" name="Content Placeholder 2">
            <a:extLst>
              <a:ext uri="{FF2B5EF4-FFF2-40B4-BE49-F238E27FC236}">
                <a16:creationId xmlns:a16="http://schemas.microsoft.com/office/drawing/2014/main" id="{8F7DEEF0-08BD-4233-B193-89DB2A7C9B39}"/>
              </a:ext>
              <a:ext uri="{C183D7F6-B498-43B3-948B-1728B52AA6E4}">
                <adec:decorative xmlns:adec="http://schemas.microsoft.com/office/drawing/2017/decorative" val="1"/>
              </a:ext>
            </a:extLst>
          </p:cNvPr>
          <p:cNvSpPr>
            <a:spLocks noGrp="1" noChangeAspect="1"/>
          </p:cNvSpPr>
          <p:nvPr>
            <p:ph idx="1"/>
          </p:nvPr>
        </p:nvSpPr>
        <p:spPr>
          <a:xfrm>
            <a:off x="464722" y="1317166"/>
            <a:ext cx="11507654" cy="4831435"/>
          </a:xfrm>
        </p:spPr>
        <p:txBody>
          <a:bodyPr numCol="4" spcCol="252000">
            <a:noAutofit/>
          </a:bodyPr>
          <a:lstStyle/>
          <a:p>
            <a:pPr marL="0" indent="0">
              <a:buNone/>
            </a:pPr>
            <a:endParaRPr lang="en-GB" sz="1200">
              <a:solidFill>
                <a:schemeClr val="tx1"/>
              </a:solidFill>
              <a:latin typeface="Raleway" panose="020B0503030101060003"/>
            </a:endParaRPr>
          </a:p>
          <a:p>
            <a:endParaRPr lang="en-GB" sz="1200">
              <a:solidFill>
                <a:schemeClr val="tx1"/>
              </a:solidFill>
              <a:latin typeface="Raleway" panose="020B0503030101060003"/>
            </a:endParaRPr>
          </a:p>
          <a:p>
            <a:endParaRPr lang="en-GB" sz="1200">
              <a:solidFill>
                <a:schemeClr val="tx1"/>
              </a:solidFill>
              <a:latin typeface="Raleway" panose="020B0503030101060003"/>
            </a:endParaRPr>
          </a:p>
          <a:p>
            <a:pPr marL="0" indent="0">
              <a:buNone/>
            </a:pPr>
            <a:endParaRPr lang="en-GB" sz="1200">
              <a:solidFill>
                <a:schemeClr val="tx1"/>
              </a:solidFill>
              <a:latin typeface="Raleway" panose="020B0503030101060003"/>
            </a:endParaRPr>
          </a:p>
          <a:p>
            <a:pPr marL="0" indent="0">
              <a:buNone/>
            </a:pPr>
            <a:endParaRPr lang="en-GB" sz="1200" b="1">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36545" y="1037"/>
            <a:ext cx="1236957" cy="1200842"/>
          </a:xfrm>
          <a:prstGeom prst="rect">
            <a:avLst/>
          </a:prstGeom>
        </p:spPr>
      </p:pic>
      <p:sp>
        <p:nvSpPr>
          <p:cNvPr id="5" name="TextBox 4">
            <a:extLst>
              <a:ext uri="{FF2B5EF4-FFF2-40B4-BE49-F238E27FC236}">
                <a16:creationId xmlns:a16="http://schemas.microsoft.com/office/drawing/2014/main" id="{4146D33C-7E12-4003-8013-2E7EA22103C8}"/>
              </a:ext>
            </a:extLst>
          </p:cNvPr>
          <p:cNvSpPr txBox="1"/>
          <p:nvPr/>
        </p:nvSpPr>
        <p:spPr>
          <a:xfrm>
            <a:off x="504825" y="1400556"/>
            <a:ext cx="4075188" cy="4955203"/>
          </a:xfrm>
          <a:prstGeom prst="rect">
            <a:avLst/>
          </a:prstGeom>
          <a:noFill/>
        </p:spPr>
        <p:txBody>
          <a:bodyPr wrap="square" rtlCol="0">
            <a:spAutoFit/>
          </a:bodyPr>
          <a:lstStyle/>
          <a:p>
            <a:pPr marL="0" indent="0">
              <a:buNone/>
            </a:pPr>
            <a:r>
              <a:rPr lang="en-GB" sz="1400" b="1" dirty="0">
                <a:latin typeface="Raleway" pitchFamily="2" charset="0"/>
              </a:rPr>
              <a:t>Structure</a:t>
            </a:r>
          </a:p>
          <a:p>
            <a:pPr marL="0" indent="0">
              <a:buNone/>
            </a:pPr>
            <a:r>
              <a:rPr lang="en-GB" sz="1200" dirty="0">
                <a:latin typeface="Raleway" pitchFamily="2" charset="0"/>
              </a:rPr>
              <a:t>The Tower Hamlets Safeguarding Adults Board is supported by an Independent Chair to oversee the work of the Board, to provide leadership, offer constructive challenge, and work within the remits of the statutory guidelines. The core work of the Board is undertaken by the Sub-Groups and the Partnership Board Unit. The Partnership Board supports the operational running of these arrangements and manages the Board on behalf of the multiagency partnership. The Board facilitate joint working, ensure effective safeguarding work across the borough, and provide consistency to our partner members.</a:t>
            </a:r>
          </a:p>
          <a:p>
            <a:pPr marL="0" indent="0">
              <a:buNone/>
            </a:pPr>
            <a:endParaRPr lang="en-GB" sz="1200" dirty="0">
              <a:latin typeface="Raleway" pitchFamily="2" charset="0"/>
            </a:endParaRPr>
          </a:p>
          <a:p>
            <a:r>
              <a:rPr lang="en-US" sz="1400" b="1" dirty="0">
                <a:latin typeface="Raleway" panose="020B0503030101060003"/>
              </a:rPr>
              <a:t>Governance</a:t>
            </a:r>
            <a:r>
              <a:rPr lang="en-US" sz="1200" b="1" dirty="0">
                <a:latin typeface="Raleway" panose="020B0503030101060003"/>
              </a:rPr>
              <a:t> </a:t>
            </a:r>
          </a:p>
          <a:p>
            <a:r>
              <a:rPr lang="en-US" sz="1200" dirty="0">
                <a:latin typeface="Raleway" panose="020B0503030101060003"/>
              </a:rPr>
              <a:t>The Board has four sub-groups that assist the board in meeting its obligations as set out in the Tower Hamlets Safeguarding Adults Board Strategy 2019-24. The sub-groups are chaired by partners from agencies which represent the SAB and meet on either a bi-monthly or quarterly basis. The sub-groups each have their own work </a:t>
            </a:r>
            <a:r>
              <a:rPr lang="en-US" sz="1200" dirty="0" err="1">
                <a:latin typeface="Raleway" panose="020B0503030101060003"/>
              </a:rPr>
              <a:t>programme</a:t>
            </a:r>
            <a:r>
              <a:rPr lang="en-US" sz="1200" dirty="0">
                <a:latin typeface="Raleway" panose="020B0503030101060003"/>
              </a:rPr>
              <a:t>, the monitoring of which is undertaken by the Adults Safeguarding Governance and Strategy Manager. </a:t>
            </a:r>
          </a:p>
          <a:p>
            <a:pPr marL="0" indent="0">
              <a:buNone/>
            </a:pPr>
            <a:endParaRPr lang="en-GB" sz="1200" dirty="0">
              <a:latin typeface="Raleway" pitchFamily="2" charset="0"/>
            </a:endParaRPr>
          </a:p>
          <a:p>
            <a:endParaRPr lang="en-GB" sz="1200" dirty="0">
              <a:latin typeface="Raleway" panose="020B0503030101060003"/>
            </a:endParaRPr>
          </a:p>
        </p:txBody>
      </p:sp>
      <p:pic>
        <p:nvPicPr>
          <p:cNvPr id="7" name="Picture 6" descr="A diagram of safety measures">
            <a:extLst>
              <a:ext uri="{FF2B5EF4-FFF2-40B4-BE49-F238E27FC236}">
                <a16:creationId xmlns:a16="http://schemas.microsoft.com/office/drawing/2014/main" id="{2C3DF143-AE7B-087A-2F02-4FA87BE73A9D}"/>
              </a:ext>
            </a:extLst>
          </p:cNvPr>
          <p:cNvPicPr>
            <a:picLocks noChangeAspect="1"/>
          </p:cNvPicPr>
          <p:nvPr/>
        </p:nvPicPr>
        <p:blipFill>
          <a:blip r:embed="rId3"/>
          <a:stretch>
            <a:fillRect/>
          </a:stretch>
        </p:blipFill>
        <p:spPr>
          <a:xfrm>
            <a:off x="4533395" y="1110008"/>
            <a:ext cx="7641854" cy="4779847"/>
          </a:xfrm>
          <a:prstGeom prst="rect">
            <a:avLst/>
          </a:prstGeom>
        </p:spPr>
      </p:pic>
    </p:spTree>
    <p:extLst>
      <p:ext uri="{BB962C8B-B14F-4D97-AF65-F5344CB8AC3E}">
        <p14:creationId xmlns:p14="http://schemas.microsoft.com/office/powerpoint/2010/main" val="2025908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Strategic Boards linked to the Safeguarding Adults Board</a:t>
            </a:r>
            <a:endParaRPr lang="en-US" sz="2600" dirty="0"/>
          </a:p>
        </p:txBody>
      </p:sp>
      <p:sp>
        <p:nvSpPr>
          <p:cNvPr id="4" name="TextBox 3">
            <a:extLst>
              <a:ext uri="{FF2B5EF4-FFF2-40B4-BE49-F238E27FC236}">
                <a16:creationId xmlns:a16="http://schemas.microsoft.com/office/drawing/2014/main" id="{1FAEA00E-B4C2-4589-9EF9-0385657EE7FC}"/>
              </a:ext>
            </a:extLst>
          </p:cNvPr>
          <p:cNvSpPr txBox="1"/>
          <p:nvPr/>
        </p:nvSpPr>
        <p:spPr>
          <a:xfrm>
            <a:off x="394601" y="954659"/>
            <a:ext cx="10187609" cy="461665"/>
          </a:xfrm>
          <a:prstGeom prst="rect">
            <a:avLst/>
          </a:prstGeom>
          <a:noFill/>
        </p:spPr>
        <p:txBody>
          <a:bodyPr wrap="square" rtlCol="0">
            <a:spAutoFit/>
          </a:bodyPr>
          <a:lstStyle/>
          <a:p>
            <a:r>
              <a:rPr lang="en-US" sz="1200">
                <a:latin typeface="Raleway" panose="020B0503030101060003"/>
              </a:rPr>
              <a:t>The Safeguarding Adults Board has strengthened its relationship with other partnership boards – the Chair of the Board sits on the Community Safety Partnership and Prevent Board to ensure integration of safeguarding issues. </a:t>
            </a:r>
          </a:p>
        </p:txBody>
      </p:sp>
      <p:pic>
        <p:nvPicPr>
          <p:cNvPr id="8" name="Picture 7">
            <a:extLst>
              <a:ext uri="{FF2B5EF4-FFF2-40B4-BE49-F238E27FC236}">
                <a16:creationId xmlns:a16="http://schemas.microsoft.com/office/drawing/2014/main" id="{04363820-592B-820B-BE27-DB50E419A1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126738" y="1416324"/>
            <a:ext cx="6097" cy="4858933"/>
          </a:xfrm>
          <a:prstGeom prst="rect">
            <a:avLst/>
          </a:prstGeom>
        </p:spPr>
      </p:pic>
      <p:pic>
        <p:nvPicPr>
          <p:cNvPr id="6" name="Picture 5" descr="A logo for health and wellbeing board">
            <a:extLst>
              <a:ext uri="{FF2B5EF4-FFF2-40B4-BE49-F238E27FC236}">
                <a16:creationId xmlns:a16="http://schemas.microsoft.com/office/drawing/2014/main" id="{58617D3D-98B0-154E-5999-314A15FD0B92}"/>
              </a:ext>
            </a:extLst>
          </p:cNvPr>
          <p:cNvPicPr>
            <a:picLocks noChangeAspect="1"/>
          </p:cNvPicPr>
          <p:nvPr/>
        </p:nvPicPr>
        <p:blipFill>
          <a:blip r:embed="rId4"/>
          <a:stretch>
            <a:fillRect/>
          </a:stretch>
        </p:blipFill>
        <p:spPr>
          <a:xfrm>
            <a:off x="701122" y="1550288"/>
            <a:ext cx="1866321" cy="692941"/>
          </a:xfrm>
          <a:prstGeom prst="rect">
            <a:avLst/>
          </a:prstGeom>
        </p:spPr>
      </p:pic>
      <p:pic>
        <p:nvPicPr>
          <p:cNvPr id="7" name="Picture 6" descr="A blue and grey logo&#10;Tower Hamlets Safeguarding children partnership ">
            <a:extLst>
              <a:ext uri="{FF2B5EF4-FFF2-40B4-BE49-F238E27FC236}">
                <a16:creationId xmlns:a16="http://schemas.microsoft.com/office/drawing/2014/main" id="{889DF29E-EED0-14CD-463C-B42E339CE994}"/>
              </a:ext>
            </a:extLst>
          </p:cNvPr>
          <p:cNvPicPr>
            <a:picLocks noChangeAspect="1"/>
          </p:cNvPicPr>
          <p:nvPr/>
        </p:nvPicPr>
        <p:blipFill>
          <a:blip r:embed="rId5"/>
          <a:stretch>
            <a:fillRect/>
          </a:stretch>
        </p:blipFill>
        <p:spPr>
          <a:xfrm>
            <a:off x="3797424" y="1550288"/>
            <a:ext cx="1595714" cy="767689"/>
          </a:xfrm>
          <a:prstGeom prst="rect">
            <a:avLst/>
          </a:prstGeom>
        </p:spPr>
      </p:pic>
      <p:pic>
        <p:nvPicPr>
          <p:cNvPr id="5" name="Picture 4" descr="Tower Hamlets Community Safety Partnership ">
            <a:extLst>
              <a:ext uri="{FF2B5EF4-FFF2-40B4-BE49-F238E27FC236}">
                <a16:creationId xmlns:a16="http://schemas.microsoft.com/office/drawing/2014/main" id="{DF863909-B9E8-CD43-1CC1-AA9A6769E7A2}"/>
              </a:ext>
            </a:extLst>
          </p:cNvPr>
          <p:cNvPicPr>
            <a:picLocks noChangeAspect="1"/>
          </p:cNvPicPr>
          <p:nvPr/>
        </p:nvPicPr>
        <p:blipFill>
          <a:blip r:embed="rId6"/>
          <a:stretch>
            <a:fillRect/>
          </a:stretch>
        </p:blipFill>
        <p:spPr>
          <a:xfrm>
            <a:off x="7389445" y="1613958"/>
            <a:ext cx="3168272" cy="578918"/>
          </a:xfrm>
          <a:prstGeom prst="rect">
            <a:avLst/>
          </a:prstGeom>
        </p:spPr>
      </p:pic>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26551" y="2058911"/>
            <a:ext cx="11538898" cy="4181932"/>
          </a:xfrm>
        </p:spPr>
        <p:txBody>
          <a:bodyPr vert="horz" lIns="91440" tIns="45720" rIns="91440" bIns="45720" numCol="4" spcCol="252000" rtlCol="0" anchor="t">
            <a:noAutofit/>
          </a:bodyPr>
          <a:lstStyle/>
          <a:p>
            <a:pPr marL="0" indent="0">
              <a:buNone/>
            </a:pPr>
            <a:endParaRPr lang="en-US" sz="1200">
              <a:latin typeface="Raleway" panose="020B0503030101060003"/>
            </a:endParaRPr>
          </a:p>
          <a:p>
            <a:pPr marL="0" indent="0">
              <a:buNone/>
            </a:pPr>
            <a:r>
              <a:rPr lang="en-US" sz="1200">
                <a:latin typeface="Raleway" panose="020B0503030101060003"/>
              </a:rPr>
              <a:t>The </a:t>
            </a:r>
            <a:r>
              <a:rPr lang="en-GB" sz="1200">
                <a:latin typeface="Raleway" panose="020B0503030101060003"/>
              </a:rPr>
              <a:t>Health and Wellbeing Board (HWB) is a statutory body introduced under the Health and Social Care Act 2012 to promote integrated working among local providers of healthcare and social care</a:t>
            </a:r>
            <a:r>
              <a:rPr lang="en-US" sz="1200">
                <a:latin typeface="Raleway" panose="020B0503030101060003"/>
              </a:rPr>
              <a:t>. The board brings together the NHS, the local authority and Healthwatch to jointly plan how best to meet local health and care needs, to improve the health and wellbeing of the local population and reduce health inequalities. </a:t>
            </a:r>
          </a:p>
          <a:p>
            <a:pPr marL="0" indent="0">
              <a:buNone/>
            </a:pPr>
            <a:r>
              <a:rPr lang="en-GB" sz="1200">
                <a:latin typeface="Raleway" panose="020B0503030101060003"/>
              </a:rPr>
              <a:t>From 2022, the new formation of the Integrated Care Boards (ICBs) and Integrated Care Partnerships (ICPs) allowed local health and care leaders to join up planning and provision of services between the NHS and local authorities to help deliver more person-centred and preventative care.</a:t>
            </a:r>
            <a:endParaRPr lang="en-US" sz="1200">
              <a:latin typeface="Raleway" panose="020B0503030101060003"/>
            </a:endParaRPr>
          </a:p>
          <a:p>
            <a:pPr marL="0" indent="0">
              <a:buNone/>
            </a:pPr>
            <a:endParaRPr lang="en-US" sz="1200">
              <a:latin typeface="Raleway" panose="020B0503030101060003"/>
            </a:endParaRPr>
          </a:p>
          <a:p>
            <a:pPr marL="0" indent="0">
              <a:buNone/>
            </a:pPr>
            <a:endParaRPr lang="en-US" sz="1200">
              <a:latin typeface="Raleway" panose="020B0503030101060003"/>
            </a:endParaRPr>
          </a:p>
          <a:p>
            <a:pPr marL="0" indent="0">
              <a:buNone/>
            </a:pPr>
            <a:endParaRPr lang="en-US" sz="1200">
              <a:latin typeface="Raleway" panose="020B0503030101060003"/>
            </a:endParaRPr>
          </a:p>
          <a:p>
            <a:pPr marL="0" indent="0">
              <a:buNone/>
            </a:pPr>
            <a:endParaRPr lang="en-US" sz="1200">
              <a:latin typeface="Raleway" panose="020B0503030101060003"/>
            </a:endParaRPr>
          </a:p>
          <a:p>
            <a:pPr marL="0" indent="0">
              <a:buNone/>
            </a:pPr>
            <a:endParaRPr lang="en-US" sz="1200">
              <a:latin typeface="Raleway" panose="020B0503030101060003"/>
            </a:endParaRPr>
          </a:p>
          <a:p>
            <a:pPr marL="0" indent="0">
              <a:buNone/>
            </a:pPr>
            <a:r>
              <a:rPr lang="en-US" sz="1200">
                <a:latin typeface="Raleway" panose="020B0503030101060003"/>
              </a:rPr>
              <a:t>The Children and Social Work Act 2017 introduced significant changes to the safeguarding landscape in England, including the replacement of Local Safeguarding Children Boards with new local safeguarding partnerships led by three safeguarding partners – the Local Authority, Clinical Commissioning Group and Police. The vision of the partnership is that the statutory partners, wider relevant agencies, community and voluntary sector and residents work together to ensure that everyone does everything they can to ensure that all Tower Hamlets children and young people are safe, supported and successful. </a:t>
            </a:r>
          </a:p>
          <a:p>
            <a:pPr marL="0" indent="0">
              <a:buNone/>
            </a:pPr>
            <a:endParaRPr lang="en-US" sz="1200">
              <a:latin typeface="Raleway" panose="020B0503030101060003"/>
            </a:endParaRP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endParaRPr lang="en-GB" sz="1200">
              <a:latin typeface="Raleway" panose="020B0503030101060003"/>
              <a:cs typeface="Arial"/>
            </a:endParaRPr>
          </a:p>
          <a:p>
            <a:pPr marL="0" indent="0">
              <a:buNone/>
            </a:pPr>
            <a:endParaRPr lang="en-GB" sz="1200">
              <a:latin typeface="Raleway" panose="020B0503030101060003"/>
              <a:cs typeface="Arial"/>
            </a:endParaRPr>
          </a:p>
          <a:p>
            <a:pPr marL="0" indent="0">
              <a:buNone/>
            </a:pPr>
            <a:r>
              <a:rPr lang="en-GB" sz="1200">
                <a:latin typeface="Raleway" panose="020B0503030101060003"/>
                <a:cs typeface="Arial"/>
              </a:rPr>
              <a:t>The Community Safety Partnership (CSP) is a requirement of the Crime and Disorder Act 1998. The partnership is made up of representatives from the police, local authorities, fire and rescue authorities, health services, and probation services. </a:t>
            </a:r>
            <a:r>
              <a:rPr lang="en-US" sz="1200">
                <a:latin typeface="Raleway" panose="020B0503030101060003"/>
                <a:cs typeface="Arial"/>
              </a:rPr>
              <a:t>The Partnership is required by law to conduct and consult on an annual strategic assessment of crime, disorder, anti-social </a:t>
            </a:r>
            <a:r>
              <a:rPr lang="en-US" sz="1200" err="1">
                <a:latin typeface="Raleway" panose="020B0503030101060003"/>
                <a:cs typeface="Arial"/>
              </a:rPr>
              <a:t>behaviour</a:t>
            </a:r>
            <a:r>
              <a:rPr lang="en-US" sz="1200">
                <a:latin typeface="Raleway" panose="020B0503030101060003"/>
                <a:cs typeface="Arial"/>
              </a:rPr>
              <a:t>, substance misuse and re-offending within the borough and the findings are then used to produce the partnership’s Community Safety Plan. There is a strong link between the Safeguarding Adults Board and the Community Safety Partnership Board; the Violence against Women strategy was refreshed in 2019, reflecting a Safeguarding Adults Board priority to prevent domestic abuse.</a:t>
            </a: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endParaRPr lang="en-US" sz="1200">
              <a:latin typeface="Raleway" panose="020B0503030101060003"/>
              <a:cs typeface="Arial"/>
            </a:endParaRPr>
          </a:p>
          <a:p>
            <a:pPr marL="0" indent="0">
              <a:buNone/>
            </a:pPr>
            <a:r>
              <a:rPr lang="en-US" sz="1200">
                <a:latin typeface="Raleway" panose="020B0503030101060003"/>
                <a:cs typeface="Arial"/>
              </a:rPr>
              <a:t>The Counter Terrorism &amp; Security Act 2015 places a legal duty on specified authorities (including the local authority) to consider the Prevent </a:t>
            </a:r>
          </a:p>
          <a:p>
            <a:pPr marL="0" indent="0">
              <a:buNone/>
            </a:pPr>
            <a:r>
              <a:rPr lang="en-US" sz="1200">
                <a:latin typeface="Raleway" panose="020B0503030101060003"/>
                <a:cs typeface="Arial"/>
              </a:rPr>
              <a:t>Strategy when delivering their services. The legislation contains a duty on specified authorities to have due regard to the need to prevent people from being drawn into terrorism. This is also known as the Prevent duty. </a:t>
            </a:r>
            <a:endParaRPr lang="en-US"/>
          </a:p>
          <a:p>
            <a:pPr marL="0" indent="0">
              <a:buNone/>
            </a:pPr>
            <a:r>
              <a:rPr lang="en-US" sz="1200">
                <a:latin typeface="Raleway" panose="020B0503030101060003"/>
              </a:rPr>
              <a:t>The Prevent Board is responsible for the statutory oversight of the delivery of the Prevent Strategy by the local authority. The board also has oversight of the functions of the Channel Panel and the multi-agency arrangements for the safeguarding of vulnerable individuals from </a:t>
            </a:r>
            <a:r>
              <a:rPr lang="en-US" sz="1200" err="1">
                <a:latin typeface="Raleway" panose="020B0503030101060003"/>
              </a:rPr>
              <a:t>radicalisation</a:t>
            </a:r>
            <a:r>
              <a:rPr lang="en-US" sz="1200">
                <a:latin typeface="Raleway" panose="020B0503030101060003"/>
              </a:rPr>
              <a:t>. </a:t>
            </a:r>
            <a:endParaRPr lang="en-GB" sz="1200">
              <a:solidFill>
                <a:schemeClr val="tx1"/>
              </a:solidFill>
              <a:latin typeface="Raleway" panose="020B0503030101060003"/>
            </a:endParaRPr>
          </a:p>
          <a:p>
            <a:endParaRPr lang="en-GB" sz="1200">
              <a:solidFill>
                <a:schemeClr val="tx1"/>
              </a:solidFill>
              <a:latin typeface="Raleway" panose="020B0503030101060003"/>
            </a:endParaRPr>
          </a:p>
          <a:p>
            <a:endParaRPr lang="en-GB" sz="1200">
              <a:solidFill>
                <a:schemeClr val="tx1"/>
              </a:solidFill>
              <a:latin typeface="Raleway" panose="020B0503030101060003"/>
            </a:endParaRPr>
          </a:p>
          <a:p>
            <a:pPr marL="0" indent="0">
              <a:buNone/>
            </a:pPr>
            <a:endParaRPr lang="en-GB" sz="1200">
              <a:solidFill>
                <a:schemeClr val="tx1"/>
              </a:solidFill>
              <a:latin typeface="Raleway" panose="020B0503030101060003"/>
            </a:endParaRPr>
          </a:p>
          <a:p>
            <a:pPr marL="0" indent="0">
              <a:buNone/>
            </a:pPr>
            <a:endParaRPr lang="en-GB" sz="1200" b="1">
              <a:solidFill>
                <a:srgbClr val="000000">
                  <a:alpha val="70000"/>
                </a:srgbClr>
              </a:solidFill>
              <a:latin typeface="Raleway" panose="020B0503030101060003"/>
            </a:endParaRPr>
          </a:p>
        </p:txBody>
      </p:sp>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0585174" y="59999"/>
            <a:ext cx="1236957" cy="1200842"/>
          </a:xfrm>
          <a:prstGeom prst="rect">
            <a:avLst/>
          </a:prstGeom>
        </p:spPr>
      </p:pic>
      <p:pic>
        <p:nvPicPr>
          <p:cNvPr id="9" name="Picture 8">
            <a:extLst>
              <a:ext uri="{FF2B5EF4-FFF2-40B4-BE49-F238E27FC236}">
                <a16:creationId xmlns:a16="http://schemas.microsoft.com/office/drawing/2014/main" id="{CE0ADFD0-199B-86CC-68AB-ED22F5F2F6E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57728" y="1416323"/>
            <a:ext cx="6097" cy="4858933"/>
          </a:xfrm>
          <a:prstGeom prst="rect">
            <a:avLst/>
          </a:prstGeom>
        </p:spPr>
      </p:pic>
    </p:spTree>
    <p:extLst>
      <p:ext uri="{BB962C8B-B14F-4D97-AF65-F5344CB8AC3E}">
        <p14:creationId xmlns:p14="http://schemas.microsoft.com/office/powerpoint/2010/main" val="99406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a:latin typeface="Raleway" panose="020B0503030101060003"/>
                <a:cs typeface="Arial"/>
              </a:rPr>
              <a:t>Glossary</a:t>
            </a:r>
            <a:endParaRPr lang="en-US" sz="2600"/>
          </a:p>
        </p:txBody>
      </p:sp>
      <p:sp>
        <p:nvSpPr>
          <p:cNvPr id="15" name="Content Placeholder 2">
            <a:extLst>
              <a:ext uri="{FF2B5EF4-FFF2-40B4-BE49-F238E27FC236}">
                <a16:creationId xmlns:a16="http://schemas.microsoft.com/office/drawing/2014/main" id="{8F7DEEF0-08BD-4233-B193-89DB2A7C9B39}"/>
              </a:ext>
              <a:ext uri="{C183D7F6-B498-43B3-948B-1728B52AA6E4}">
                <adec:decorative xmlns:adec="http://schemas.microsoft.com/office/drawing/2017/decorative" val="1"/>
              </a:ext>
            </a:extLst>
          </p:cNvPr>
          <p:cNvSpPr>
            <a:spLocks noGrp="1" noChangeAspect="1"/>
          </p:cNvSpPr>
          <p:nvPr>
            <p:ph idx="1"/>
          </p:nvPr>
        </p:nvSpPr>
        <p:spPr>
          <a:xfrm>
            <a:off x="200556" y="1164251"/>
            <a:ext cx="11701699" cy="4994924"/>
          </a:xfrm>
        </p:spPr>
        <p:txBody>
          <a:bodyPr numCol="4" spcCol="252000">
            <a:noAutofit/>
          </a:bodyPr>
          <a:lstStyle/>
          <a:p>
            <a:pPr marL="0" indent="0">
              <a:buNone/>
            </a:pPr>
            <a:r>
              <a:rPr lang="en-US" sz="1200" b="1">
                <a:latin typeface="Raleway" pitchFamily="2" charset="0"/>
              </a:rPr>
              <a:t>Abuse</a:t>
            </a:r>
            <a:r>
              <a:rPr lang="en-US" sz="1200">
                <a:latin typeface="Raleway" pitchFamily="2" charset="0"/>
              </a:rPr>
              <a:t>: includes physical, sexual, emotional, psychological, financial, material, neglect, acts of omission, discriminatory and </a:t>
            </a:r>
            <a:r>
              <a:rPr lang="en-US" sz="1200" err="1">
                <a:latin typeface="Raleway" pitchFamily="2" charset="0"/>
              </a:rPr>
              <a:t>organisational</a:t>
            </a:r>
            <a:r>
              <a:rPr lang="en-US" sz="1200">
                <a:latin typeface="Raleway" pitchFamily="2" charset="0"/>
              </a:rPr>
              <a:t> abuse</a:t>
            </a:r>
          </a:p>
          <a:p>
            <a:pPr marL="0" indent="0">
              <a:buNone/>
            </a:pPr>
            <a:r>
              <a:rPr lang="en-US" sz="1200" b="1">
                <a:latin typeface="Raleway" pitchFamily="2" charset="0"/>
              </a:rPr>
              <a:t>Advocacy</a:t>
            </a:r>
            <a:r>
              <a:rPr lang="en-US" sz="1200">
                <a:latin typeface="Raleway" pitchFamily="2" charset="0"/>
              </a:rPr>
              <a:t>: support to help people say what they want, secure their rights, represent their interests and obtain services they need. Under the Care Act, the local authority must arrange for an independent advocate to represent and support a person who is the subject of a safeguarding enquiry or a safeguarding adult review if they need help to understand and take part in the enquiry or review and to express their views, wishes, or feelings</a:t>
            </a:r>
          </a:p>
          <a:p>
            <a:pPr marL="0" indent="0">
              <a:buNone/>
            </a:pPr>
            <a:r>
              <a:rPr lang="en-US" sz="1200" b="1">
                <a:latin typeface="Raleway" pitchFamily="2" charset="0"/>
              </a:rPr>
              <a:t>Care Act 2014</a:t>
            </a:r>
            <a:r>
              <a:rPr lang="en-US" sz="1200">
                <a:latin typeface="Raleway" pitchFamily="2" charset="0"/>
              </a:rPr>
              <a:t>: came into force in April 2015 and significantly reforms the law relating to care and support for adults and carers. This legislation also introduces a number of provisions about safeguarding adults at risk from abuse or neglect. Clauses 42-45 of the Care Act provide the statutory framework for protecting adults from abuse and neglect</a:t>
            </a:r>
          </a:p>
          <a:p>
            <a:pPr marL="0" indent="0">
              <a:buNone/>
            </a:pPr>
            <a:endParaRPr lang="en-US" sz="1200" b="1">
              <a:latin typeface="Raleway" pitchFamily="2" charset="0"/>
            </a:endParaRPr>
          </a:p>
          <a:p>
            <a:pPr marL="0" indent="0">
              <a:buNone/>
            </a:pPr>
            <a:r>
              <a:rPr lang="en-US" sz="1200" b="1">
                <a:latin typeface="Raleway" pitchFamily="2" charset="0"/>
              </a:rPr>
              <a:t>Deprivation of Liberty Safeguards (</a:t>
            </a:r>
            <a:r>
              <a:rPr lang="en-US" sz="1200" b="1" err="1">
                <a:latin typeface="Raleway" pitchFamily="2" charset="0"/>
              </a:rPr>
              <a:t>DoLS</a:t>
            </a:r>
            <a:r>
              <a:rPr lang="en-US" sz="1200" b="1">
                <a:latin typeface="Raleway" pitchFamily="2" charset="0"/>
              </a:rPr>
              <a:t>) 2009</a:t>
            </a:r>
            <a:r>
              <a:rPr lang="en-US" sz="1200">
                <a:latin typeface="Raleway" pitchFamily="2" charset="0"/>
              </a:rPr>
              <a:t>: aims to make sure that people in care homes and hospitals are looked after in a way that does not inappropriately restrict their freedom. Part of the Mental Capacity Act 2005.</a:t>
            </a:r>
          </a:p>
          <a:p>
            <a:pPr marL="0" indent="0">
              <a:buNone/>
            </a:pPr>
            <a:r>
              <a:rPr lang="en-US" sz="1200" b="1">
                <a:latin typeface="Raleway" pitchFamily="2" charset="0"/>
              </a:rPr>
              <a:t>Domestic Homicide Reviews (DHR</a:t>
            </a:r>
            <a:r>
              <a:rPr lang="en-US" sz="1200">
                <a:latin typeface="Raleway" pitchFamily="2" charset="0"/>
              </a:rPr>
              <a:t>): a multi-agency review of the circumstances in which the death of a person aged 16 or over has, or appears to have, resulted from violence, abuse or neglect by a person to whom they were related or with whom they were, or had been, in an intimate personal relationship, or a member of the same household as themselves.</a:t>
            </a:r>
          </a:p>
          <a:p>
            <a:pPr marL="0" indent="0">
              <a:buNone/>
            </a:pPr>
            <a:r>
              <a:rPr lang="en-US" sz="1200" b="1">
                <a:latin typeface="Raleway" pitchFamily="2" charset="0"/>
              </a:rPr>
              <a:t>Making Safeguarding Personal (MSP): </a:t>
            </a:r>
            <a:r>
              <a:rPr lang="en-US" sz="1200">
                <a:latin typeface="Raleway" pitchFamily="2" charset="0"/>
              </a:rPr>
              <a:t>an approach to safeguarding work which aims to move away from safeguarding being process driven and instead, to place the person at risk at the </a:t>
            </a:r>
            <a:r>
              <a:rPr lang="en-US" sz="1200" err="1">
                <a:latin typeface="Raleway" pitchFamily="2" charset="0"/>
              </a:rPr>
              <a:t>centre</a:t>
            </a:r>
            <a:r>
              <a:rPr lang="en-US" sz="1200">
                <a:latin typeface="Raleway" pitchFamily="2" charset="0"/>
              </a:rPr>
              <a:t> of the process and work with them to achieve the outcomes they want.</a:t>
            </a:r>
          </a:p>
          <a:p>
            <a:pPr marL="0" indent="0">
              <a:buNone/>
            </a:pPr>
            <a:r>
              <a:rPr lang="en-US" sz="1200" b="1">
                <a:latin typeface="Raleway" pitchFamily="2" charset="0"/>
              </a:rPr>
              <a:t>Mental Capacity Act (MCA) 2005</a:t>
            </a:r>
            <a:r>
              <a:rPr lang="en-US" sz="1200">
                <a:latin typeface="Raleway" pitchFamily="2" charset="0"/>
              </a:rPr>
              <a:t>: is designed to protect and empower people who may lack the mental capacity to make their own decisions about their care and treatment. It applies to people aged 16 and over.</a:t>
            </a:r>
          </a:p>
          <a:p>
            <a:pPr marL="0" indent="0">
              <a:buNone/>
            </a:pPr>
            <a:r>
              <a:rPr lang="en-US" sz="1200" b="1">
                <a:latin typeface="Raleway" pitchFamily="2" charset="0"/>
              </a:rPr>
              <a:t>Safeguarding</a:t>
            </a:r>
            <a:r>
              <a:rPr lang="en-US" sz="1200">
                <a:latin typeface="Raleway" pitchFamily="2" charset="0"/>
              </a:rPr>
              <a:t>: activity to protect a person’s right to live in safety, free from abuse and neglect. It involves people and </a:t>
            </a:r>
            <a:r>
              <a:rPr lang="en-US" sz="1200" err="1">
                <a:latin typeface="Raleway" pitchFamily="2" charset="0"/>
              </a:rPr>
              <a:t>organisations</a:t>
            </a:r>
            <a:r>
              <a:rPr lang="en-US" sz="1200">
                <a:latin typeface="Raleway" pitchFamily="2" charset="0"/>
              </a:rPr>
              <a:t> working together to prevent and stop both the risks and experience of abuse or neglect, while at the same time making sure that their wellbeing and safety is promoted.</a:t>
            </a:r>
          </a:p>
          <a:p>
            <a:pPr marL="0" indent="0">
              <a:buNone/>
            </a:pPr>
            <a:r>
              <a:rPr lang="en-US" sz="1200" b="1">
                <a:latin typeface="Raleway" pitchFamily="2" charset="0"/>
              </a:rPr>
              <a:t>Safeguarding Adult Board (SAB): </a:t>
            </a:r>
            <a:r>
              <a:rPr lang="en-US" sz="1200">
                <a:latin typeface="Raleway" pitchFamily="2" charset="0"/>
              </a:rPr>
              <a:t>a multi-agency partnership Board established by the Care Act 2014, which has a duty to publish a strategic plan, publish an annual report and conduct any Safeguarding Adult Reviews. Its core membership includes the Local Authority, Police and Health.</a:t>
            </a:r>
          </a:p>
          <a:p>
            <a:pPr marL="0" indent="0">
              <a:buNone/>
            </a:pPr>
            <a:r>
              <a:rPr lang="en-US" sz="1200" b="1">
                <a:latin typeface="Raleway" pitchFamily="2" charset="0"/>
              </a:rPr>
              <a:t>Safeguarding Adult Review (SAR</a:t>
            </a:r>
            <a:r>
              <a:rPr lang="en-US" sz="1200">
                <a:latin typeface="Raleway" pitchFamily="2" charset="0"/>
              </a:rPr>
              <a:t>): a statutory review commissioned by the Safeguarding Adults Board in response to the death or serious injury of an adult with needs of care and support (regardless of whether or not the person was in receipt of services) and it is believed abuse or neglect was a factor. The process aims to identify learning in order to improve future practice and partnership working.</a:t>
            </a:r>
          </a:p>
          <a:p>
            <a:pPr marL="0" indent="0">
              <a:buNone/>
            </a:pPr>
            <a:r>
              <a:rPr lang="en-US" sz="1200" b="1">
                <a:latin typeface="Raleway" pitchFamily="2" charset="0"/>
              </a:rPr>
              <a:t>Safeguarding Enquiry</a:t>
            </a:r>
            <a:r>
              <a:rPr lang="en-US" sz="1200">
                <a:latin typeface="Raleway" pitchFamily="2" charset="0"/>
              </a:rPr>
              <a:t>: An enquiry is any action that is taken (or instigated) by a local authority, under Section 42 of the Care Act 2014, in response to indications of abuse or neglect in relation to an adult with care and support needs who is at risk and is unable to protect themselves because of those needs</a:t>
            </a:r>
          </a:p>
          <a:p>
            <a:pPr marL="0" indent="0">
              <a:buNone/>
            </a:pPr>
            <a:r>
              <a:rPr lang="en-US" sz="1200" b="1">
                <a:latin typeface="Raleway" pitchFamily="2" charset="0"/>
              </a:rPr>
              <a:t>Tower Hamlets Together (THT): </a:t>
            </a:r>
            <a:r>
              <a:rPr lang="en-US" sz="1200">
                <a:latin typeface="Raleway" pitchFamily="2" charset="0"/>
              </a:rPr>
              <a:t>made up of a partnership of local health and social care </a:t>
            </a:r>
            <a:r>
              <a:rPr lang="en-US" sz="1200" err="1">
                <a:latin typeface="Raleway" pitchFamily="2" charset="0"/>
              </a:rPr>
              <a:t>organisations</a:t>
            </a:r>
            <a:r>
              <a:rPr lang="en-US" sz="1200">
                <a:latin typeface="Raleway" pitchFamily="2" charset="0"/>
              </a:rPr>
              <a:t>, with an ambition to improve the health and wellbeing of people living in Tower Hamlets.</a:t>
            </a:r>
          </a:p>
          <a:p>
            <a:pPr marL="0" indent="0">
              <a:buNone/>
            </a:pPr>
            <a:r>
              <a:rPr lang="en-GB" sz="1200" b="1">
                <a:latin typeface="Raleway" pitchFamily="2" charset="0"/>
              </a:rPr>
              <a:t>Integrated Care Partnerships (ICPs) </a:t>
            </a:r>
            <a:r>
              <a:rPr lang="en-GB" sz="1200">
                <a:latin typeface="Raleway" pitchFamily="2" charset="0"/>
              </a:rPr>
              <a:t>changed from Clinical Commissioning Groups in July 2022. This was a significant change for the footprint in terms of health commissioning and quality assurance and there have been progress meetings across the now eight borough and three borough footprint.</a:t>
            </a:r>
            <a:endParaRPr lang="en-US" sz="1200">
              <a:latin typeface="Raleway" pitchFamily="2" charset="0"/>
            </a:endParaRPr>
          </a:p>
        </p:txBody>
      </p:sp>
      <p:sp>
        <p:nvSpPr>
          <p:cNvPr id="7" name="Content Placeholder 2">
            <a:extLst>
              <a:ext uri="{FF2B5EF4-FFF2-40B4-BE49-F238E27FC236}">
                <a16:creationId xmlns:a16="http://schemas.microsoft.com/office/drawing/2014/main" id="{EFF1653C-C418-4FDE-8FA1-143F2804BEBA}"/>
              </a:ext>
              <a:ext uri="{C183D7F6-B498-43B3-948B-1728B52AA6E4}">
                <adec:decorative xmlns:adec="http://schemas.microsoft.com/office/drawing/2017/decorative" val="1"/>
              </a:ext>
            </a:extLst>
          </p:cNvPr>
          <p:cNvSpPr txBox="1">
            <a:spLocks noChangeAspect="1"/>
          </p:cNvSpPr>
          <p:nvPr/>
        </p:nvSpPr>
        <p:spPr>
          <a:xfrm>
            <a:off x="394601" y="866899"/>
            <a:ext cx="11507654" cy="5292276"/>
          </a:xfrm>
          <a:prstGeom prst="rect">
            <a:avLst/>
          </a:prstGeom>
        </p:spPr>
        <p:txBody>
          <a:bodyPr vert="horz" lIns="91440" tIns="45720" rIns="91440" bIns="45720" numCol="4" spcCol="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a:solidFill>
                <a:schemeClr val="tx1"/>
              </a:solidFill>
              <a:latin typeface="Raleway" panose="020B0503030101060003"/>
            </a:endParaRPr>
          </a:p>
          <a:p>
            <a:pPr marL="0" indent="0">
              <a:buFont typeface="Arial" panose="020B0604020202020204" pitchFamily="34" charset="0"/>
              <a:buNone/>
            </a:pPr>
            <a:endParaRPr lang="en-GB" sz="1200">
              <a:solidFill>
                <a:schemeClr val="tx1"/>
              </a:solidFill>
              <a:latin typeface="Raleway" panose="020B0503030101060003"/>
            </a:endParaRPr>
          </a:p>
          <a:p>
            <a:pPr marL="0" indent="0">
              <a:buFont typeface="Arial" panose="020B0604020202020204" pitchFamily="34" charset="0"/>
              <a:buNone/>
            </a:pPr>
            <a:endParaRPr lang="en-GB" sz="1200" b="1">
              <a:solidFill>
                <a:srgbClr val="000000">
                  <a:alpha val="70000"/>
                </a:srgbClr>
              </a:solidFill>
              <a:latin typeface="Raleway" panose="020B0503030101060003"/>
            </a:endParaRPr>
          </a:p>
        </p:txBody>
      </p:sp>
    </p:spTree>
    <p:extLst>
      <p:ext uri="{BB962C8B-B14F-4D97-AF65-F5344CB8AC3E}">
        <p14:creationId xmlns:p14="http://schemas.microsoft.com/office/powerpoint/2010/main" val="1563601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585174" y="59999"/>
            <a:ext cx="1236957" cy="1200842"/>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What to do if you are worried about an adult</a:t>
            </a:r>
            <a:endParaRPr lang="en-US" sz="2600" dirty="0"/>
          </a:p>
        </p:txBody>
      </p:sp>
      <p:sp>
        <p:nvSpPr>
          <p:cNvPr id="7" name="Content Placeholder 2">
            <a:extLst>
              <a:ext uri="{FF2B5EF4-FFF2-40B4-BE49-F238E27FC236}">
                <a16:creationId xmlns:a16="http://schemas.microsoft.com/office/drawing/2014/main" id="{EFF1653C-C418-4FDE-8FA1-143F2804BEBA}"/>
              </a:ext>
              <a:ext uri="{C183D7F6-B498-43B3-948B-1728B52AA6E4}">
                <adec:decorative xmlns:adec="http://schemas.microsoft.com/office/drawing/2017/decorative" val="1"/>
              </a:ext>
            </a:extLst>
          </p:cNvPr>
          <p:cNvSpPr txBox="1">
            <a:spLocks noChangeAspect="1"/>
          </p:cNvSpPr>
          <p:nvPr/>
        </p:nvSpPr>
        <p:spPr>
          <a:xfrm>
            <a:off x="394601" y="866899"/>
            <a:ext cx="11507654" cy="5292276"/>
          </a:xfrm>
          <a:prstGeom prst="rect">
            <a:avLst/>
          </a:prstGeom>
        </p:spPr>
        <p:txBody>
          <a:bodyPr vert="horz" lIns="91440" tIns="45720" rIns="91440" bIns="45720" numCol="4" spcCol="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200">
              <a:solidFill>
                <a:schemeClr val="tx1"/>
              </a:solidFill>
              <a:latin typeface="Raleway" panose="020B0503030101060003"/>
            </a:endParaRPr>
          </a:p>
          <a:p>
            <a:pPr marL="0" indent="0">
              <a:buFont typeface="Arial" panose="020B0604020202020204" pitchFamily="34" charset="0"/>
              <a:buNone/>
            </a:pPr>
            <a:endParaRPr lang="en-GB" sz="1200">
              <a:solidFill>
                <a:schemeClr val="tx1"/>
              </a:solidFill>
              <a:latin typeface="Raleway" panose="020B0503030101060003"/>
            </a:endParaRPr>
          </a:p>
          <a:p>
            <a:pPr marL="0" indent="0">
              <a:buFont typeface="Arial" panose="020B0604020202020204" pitchFamily="34" charset="0"/>
              <a:buNone/>
            </a:pPr>
            <a:endParaRPr lang="en-GB" sz="1200" b="1">
              <a:solidFill>
                <a:srgbClr val="000000">
                  <a:alpha val="70000"/>
                </a:srgbClr>
              </a:solidFill>
              <a:latin typeface="Raleway" panose="020B0503030101060003"/>
            </a:endParaRPr>
          </a:p>
        </p:txBody>
      </p:sp>
      <p:sp>
        <p:nvSpPr>
          <p:cNvPr id="5" name="Content Placeholder 4">
            <a:extLst>
              <a:ext uri="{FF2B5EF4-FFF2-40B4-BE49-F238E27FC236}">
                <a16:creationId xmlns:a16="http://schemas.microsoft.com/office/drawing/2014/main" id="{912E7D30-8F6D-408E-8BBD-9BCB591A5E18}"/>
              </a:ext>
              <a:ext uri="{C183D7F6-B498-43B3-948B-1728B52AA6E4}">
                <adec:decorative xmlns:adec="http://schemas.microsoft.com/office/drawing/2017/decorative" val="1"/>
              </a:ext>
            </a:extLst>
          </p:cNvPr>
          <p:cNvSpPr>
            <a:spLocks noGrp="1"/>
          </p:cNvSpPr>
          <p:nvPr>
            <p:ph idx="1"/>
          </p:nvPr>
        </p:nvSpPr>
        <p:spPr>
          <a:xfrm>
            <a:off x="394600" y="1337367"/>
            <a:ext cx="8101217" cy="4653733"/>
          </a:xfrm>
        </p:spPr>
        <p:txBody>
          <a:bodyPr>
            <a:normAutofit/>
          </a:bodyPr>
          <a:lstStyle/>
          <a:p>
            <a:pPr marL="0" indent="0">
              <a:buNone/>
            </a:pPr>
            <a:r>
              <a:rPr lang="en-US" sz="1800">
                <a:latin typeface="Raleway" pitchFamily="2" charset="0"/>
              </a:rPr>
              <a:t>If you think you or someone you know is being abused or neglected, you should call the telephone hotline on </a:t>
            </a:r>
            <a:r>
              <a:rPr lang="en-US" sz="1800" b="1">
                <a:latin typeface="Raleway" pitchFamily="2" charset="0"/>
              </a:rPr>
              <a:t>0300 303 6070.</a:t>
            </a:r>
          </a:p>
          <a:p>
            <a:pPr marL="0" indent="0">
              <a:buNone/>
            </a:pPr>
            <a:endParaRPr lang="en-US" sz="1800">
              <a:latin typeface="Raleway" pitchFamily="2" charset="0"/>
            </a:endParaRPr>
          </a:p>
          <a:p>
            <a:pPr marL="0" indent="0">
              <a:buNone/>
            </a:pPr>
            <a:r>
              <a:rPr lang="en-US" sz="1800">
                <a:latin typeface="Raleway" pitchFamily="2" charset="0"/>
              </a:rPr>
              <a:t>You can also email </a:t>
            </a:r>
            <a:r>
              <a:rPr lang="en-GB" sz="1800" b="1" u="sng">
                <a:latin typeface="Raleway" pitchFamily="2" charset="0"/>
              </a:rPr>
              <a:t>enquiry@towerhamletsconnect.org</a:t>
            </a:r>
            <a:endParaRPr lang="en-US" sz="1800" b="1">
              <a:latin typeface="Raleway" pitchFamily="2" charset="0"/>
            </a:endParaRPr>
          </a:p>
          <a:p>
            <a:pPr marL="0" indent="0">
              <a:buNone/>
            </a:pPr>
            <a:endParaRPr lang="en-US" sz="1800">
              <a:latin typeface="Raleway" pitchFamily="2" charset="0"/>
            </a:endParaRPr>
          </a:p>
          <a:p>
            <a:pPr marL="0" indent="0">
              <a:buNone/>
            </a:pPr>
            <a:r>
              <a:rPr lang="en-US" sz="1800">
                <a:latin typeface="Raleway" pitchFamily="2" charset="0"/>
              </a:rPr>
              <a:t>You can also visit your local library, Idea Store or leisure </a:t>
            </a:r>
            <a:r>
              <a:rPr lang="en-US" sz="1800" err="1">
                <a:latin typeface="Raleway" pitchFamily="2" charset="0"/>
              </a:rPr>
              <a:t>centre</a:t>
            </a:r>
            <a:r>
              <a:rPr lang="en-US" sz="1800">
                <a:latin typeface="Raleway" pitchFamily="2" charset="0"/>
              </a:rPr>
              <a:t> during opening hours where staff can help you to report abuse.</a:t>
            </a:r>
          </a:p>
          <a:p>
            <a:pPr marL="0" indent="0">
              <a:buNone/>
            </a:pPr>
            <a:endParaRPr lang="en-US" sz="1800">
              <a:latin typeface="Raleway" pitchFamily="2" charset="0"/>
            </a:endParaRPr>
          </a:p>
          <a:p>
            <a:pPr marL="0" indent="0">
              <a:buNone/>
            </a:pPr>
            <a:r>
              <a:rPr lang="en-US" sz="1800">
                <a:latin typeface="Raleway" pitchFamily="2" charset="0"/>
              </a:rPr>
              <a:t>If you think a crime has been committed and it’s an emergency, you should call </a:t>
            </a:r>
            <a:r>
              <a:rPr lang="en-US" sz="1800" b="1">
                <a:latin typeface="Raleway" pitchFamily="2" charset="0"/>
              </a:rPr>
              <a:t>999</a:t>
            </a:r>
            <a:r>
              <a:rPr lang="en-US" sz="1800">
                <a:latin typeface="Raleway" pitchFamily="2" charset="0"/>
              </a:rPr>
              <a:t>. For non-emergencies call 101.</a:t>
            </a:r>
          </a:p>
        </p:txBody>
      </p:sp>
      <p:pic>
        <p:nvPicPr>
          <p:cNvPr id="8" name="Picture 7" descr="A logo for Tower Hamlets Connect ">
            <a:extLst>
              <a:ext uri="{FF2B5EF4-FFF2-40B4-BE49-F238E27FC236}">
                <a16:creationId xmlns:a16="http://schemas.microsoft.com/office/drawing/2014/main" id="{B352D28A-A23E-C01B-4BC8-C60C062CF999}"/>
              </a:ext>
            </a:extLst>
          </p:cNvPr>
          <p:cNvPicPr>
            <a:picLocks noChangeAspect="1"/>
          </p:cNvPicPr>
          <p:nvPr/>
        </p:nvPicPr>
        <p:blipFill>
          <a:blip r:embed="rId3"/>
          <a:stretch>
            <a:fillRect/>
          </a:stretch>
        </p:blipFill>
        <p:spPr>
          <a:xfrm>
            <a:off x="8967653" y="1130739"/>
            <a:ext cx="2178124" cy="1597116"/>
          </a:xfrm>
          <a:prstGeom prst="rect">
            <a:avLst/>
          </a:prstGeom>
        </p:spPr>
      </p:pic>
      <p:pic>
        <p:nvPicPr>
          <p:cNvPr id="9" name="Picture 8" descr="A logo with blue and black text&#10;Idea - Library learning information ">
            <a:extLst>
              <a:ext uri="{FF2B5EF4-FFF2-40B4-BE49-F238E27FC236}">
                <a16:creationId xmlns:a16="http://schemas.microsoft.com/office/drawing/2014/main" id="{2767E253-E6B3-C9A6-B920-9B0CFDAA15FE}"/>
              </a:ext>
            </a:extLst>
          </p:cNvPr>
          <p:cNvPicPr>
            <a:picLocks noChangeAspect="1"/>
          </p:cNvPicPr>
          <p:nvPr/>
        </p:nvPicPr>
        <p:blipFill>
          <a:blip r:embed="rId4"/>
          <a:stretch>
            <a:fillRect/>
          </a:stretch>
        </p:blipFill>
        <p:spPr>
          <a:xfrm>
            <a:off x="8830840" y="2741431"/>
            <a:ext cx="2314937" cy="1636557"/>
          </a:xfrm>
          <a:prstGeom prst="rect">
            <a:avLst/>
          </a:prstGeom>
        </p:spPr>
      </p:pic>
      <p:pic>
        <p:nvPicPr>
          <p:cNvPr id="10" name="Picture 9" descr="A logo of Tower Hamlets">
            <a:extLst>
              <a:ext uri="{FF2B5EF4-FFF2-40B4-BE49-F238E27FC236}">
                <a16:creationId xmlns:a16="http://schemas.microsoft.com/office/drawing/2014/main" id="{AFEAF823-650A-358C-39F4-820A87DC584F}"/>
              </a:ext>
            </a:extLst>
          </p:cNvPr>
          <p:cNvPicPr>
            <a:picLocks noChangeAspect="1"/>
          </p:cNvPicPr>
          <p:nvPr/>
        </p:nvPicPr>
        <p:blipFill>
          <a:blip r:embed="rId5"/>
          <a:stretch>
            <a:fillRect/>
          </a:stretch>
        </p:blipFill>
        <p:spPr>
          <a:xfrm>
            <a:off x="8356279" y="3857250"/>
            <a:ext cx="3264061" cy="2217887"/>
          </a:xfrm>
          <a:prstGeom prst="rect">
            <a:avLst/>
          </a:prstGeom>
        </p:spPr>
      </p:pic>
    </p:spTree>
    <p:extLst>
      <p:ext uri="{BB962C8B-B14F-4D97-AF65-F5344CB8AC3E}">
        <p14:creationId xmlns:p14="http://schemas.microsoft.com/office/powerpoint/2010/main" val="2494151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3695"/>
            <a:r>
              <a:rPr lang="en-GB" sz="2600" dirty="0">
                <a:latin typeface="Raleway" panose="020B0503030101060003"/>
                <a:cs typeface="Arial"/>
              </a:rPr>
              <a:t>Foreword on behalf of the Independent Chair  </a:t>
            </a:r>
            <a:endParaRPr lang="en-GB" sz="2600" dirty="0">
              <a:latin typeface="Raleway"/>
            </a:endParaRPr>
          </a:p>
        </p:txBody>
      </p:sp>
      <p:pic>
        <p:nvPicPr>
          <p:cNvPr id="4" name="Picture 3" descr="A group of people in a circle&#10;MSP logo">
            <a:extLst>
              <a:ext uri="{FF2B5EF4-FFF2-40B4-BE49-F238E27FC236}">
                <a16:creationId xmlns:a16="http://schemas.microsoft.com/office/drawing/2014/main" id="{1B65AA30-C0D0-2B2B-86C5-F805DCE4A3F2}"/>
              </a:ext>
            </a:extLst>
          </p:cNvPr>
          <p:cNvPicPr>
            <a:picLocks noChangeAspect="1"/>
          </p:cNvPicPr>
          <p:nvPr/>
        </p:nvPicPr>
        <p:blipFill>
          <a:blip r:embed="rId2"/>
          <a:stretch>
            <a:fillRect/>
          </a:stretch>
        </p:blipFill>
        <p:spPr>
          <a:xfrm>
            <a:off x="10608816" y="72555"/>
            <a:ext cx="1219306" cy="1182727"/>
          </a:xfrm>
          <a:prstGeom prst="rect">
            <a:avLst/>
          </a:prstGeom>
        </p:spPr>
      </p:pic>
      <p:sp>
        <p:nvSpPr>
          <p:cNvPr id="5" name="TextBox 4">
            <a:extLst>
              <a:ext uri="{FF2B5EF4-FFF2-40B4-BE49-F238E27FC236}">
                <a16:creationId xmlns:a16="http://schemas.microsoft.com/office/drawing/2014/main" id="{11AA9071-5417-42B8-44AF-536F5C30C8AC}"/>
              </a:ext>
            </a:extLst>
          </p:cNvPr>
          <p:cNvSpPr txBox="1"/>
          <p:nvPr/>
        </p:nvSpPr>
        <p:spPr>
          <a:xfrm>
            <a:off x="363878" y="983842"/>
            <a:ext cx="11163826" cy="5447645"/>
          </a:xfrm>
          <a:prstGeom prst="rect">
            <a:avLst/>
          </a:prstGeom>
          <a:noFill/>
        </p:spPr>
        <p:txBody>
          <a:bodyPr wrap="square" lIns="91440" tIns="45720" rIns="91440" bIns="45720" numCol="1" spcCol="288000" anchor="t">
            <a:spAutoFit/>
          </a:bodyPr>
          <a:lstStyle/>
          <a:p>
            <a:endParaRPr lang="en-GB" sz="1300">
              <a:latin typeface="Raleway" pitchFamily="2" charset="0"/>
            </a:endParaRPr>
          </a:p>
          <a:p>
            <a:r>
              <a:rPr lang="en-GB" sz="1300">
                <a:latin typeface="Raleway" pitchFamily="2" charset="0"/>
              </a:rPr>
              <a:t>I am writing this Foreword following the sudden and sad death of our Independent Chair, Fran Pearson.  Fran was a remarkable person, an expert in her field and we were lucky enough to benefit from her passion, commitment and expertise for two years.  Our thoughts are with her family at this difficult time.</a:t>
            </a:r>
          </a:p>
          <a:p>
            <a:endParaRPr lang="en-GB" sz="1300">
              <a:latin typeface="Raleway" pitchFamily="2" charset="0"/>
            </a:endParaRPr>
          </a:p>
          <a:p>
            <a:r>
              <a:rPr lang="en-GB" sz="1300">
                <a:latin typeface="Raleway"/>
              </a:rPr>
              <a:t>In 2022/23 the Safeguarding Adults Board has continued to work on raising awareness of safeguarding and abuse, producing an animated YouTube Video for use with the community.  We have also continued our focus on learning and supporting staff across the system with training, learning and development around safeguarding.  Our annual safeguarding conference continues to be well attended and receive excellent feedback.  We are focusing on increasing the voice of people who have used safeguarding services within our approach and have three local residents who are part of the London Safeguarding Voices Group.</a:t>
            </a:r>
          </a:p>
          <a:p>
            <a:endParaRPr lang="en-GB" sz="1300">
              <a:latin typeface="Raleway" pitchFamily="2" charset="0"/>
            </a:endParaRPr>
          </a:p>
          <a:p>
            <a:r>
              <a:rPr lang="en-GB" sz="1300">
                <a:latin typeface="Raleway" pitchFamily="2" charset="0"/>
              </a:rPr>
              <a:t>The Safeguarding Adults Board has identified a priority around those residents of the borough who led complicated and chaotic lives including those with substance misuse problems and housing insecurity and those at risk of self-neglect and hoarding.  We care very much about these residents and want to support staff across the system to work with them to reduce risk, ensure we uphold their rights and intervene early if needed to safeguard and support them.  We will also be working with people with learning disabilities this year to ensure that we work to safeguard people in a person-centred way including people who may not live within the borough.</a:t>
            </a:r>
          </a:p>
          <a:p>
            <a:endParaRPr lang="en-GB" sz="1300">
              <a:latin typeface="Raleway" pitchFamily="2" charset="0"/>
            </a:endParaRPr>
          </a:p>
          <a:p>
            <a:r>
              <a:rPr lang="en-GB" sz="1300">
                <a:latin typeface="Raleway" pitchFamily="2" charset="0"/>
              </a:rPr>
              <a:t>The population in Tower Hamlets is growing and we continue to address challenges of health inequalities and housing need.  Last year the number of safeguarding enquiries fell, and the Board will continue to monitor data that provides insights into safeguarding need and the work carried out.  Continuing to raise awareness of abuse, risk and safeguarding is an important, ongoing role of the Board.  We continue to work within the Making Safeguarding Personal framework and will continue to support people to define the outcomes they want and monitor if these are achieved.</a:t>
            </a:r>
          </a:p>
          <a:p>
            <a:endParaRPr lang="en-GB" sz="1200" b="1">
              <a:latin typeface="Raleway" pitchFamily="2" charset="0"/>
            </a:endParaRPr>
          </a:p>
          <a:p>
            <a:r>
              <a:rPr lang="en-GB" sz="1300" b="1">
                <a:latin typeface="Raleway" pitchFamily="2" charset="0"/>
              </a:rPr>
              <a:t>Denise Radley</a:t>
            </a:r>
            <a:endParaRPr lang="en-GB" sz="1300">
              <a:latin typeface="Raleway" pitchFamily="2" charset="0"/>
            </a:endParaRPr>
          </a:p>
          <a:p>
            <a:r>
              <a:rPr lang="en-GB" sz="1300" i="1">
                <a:latin typeface="Raleway" pitchFamily="2" charset="0"/>
              </a:rPr>
              <a:t>Interim Chair of Safeguarding Adults Board</a:t>
            </a:r>
          </a:p>
          <a:p>
            <a:endParaRPr lang="en-GB" sz="1400">
              <a:latin typeface="Raleway" pitchFamily="2" charset="0"/>
            </a:endParaRPr>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910325"/>
            <a:ext cx="11507654" cy="5073220"/>
          </a:xfrm>
        </p:spPr>
        <p:txBody>
          <a:bodyPr numCol="2" spcCol="252000">
            <a:noAutofit/>
          </a:bodyPr>
          <a:lstStyle/>
          <a:p>
            <a:pPr marL="0" indent="0">
              <a:buNone/>
            </a:pPr>
            <a:r>
              <a:rPr lang="en-US" sz="1200">
                <a:solidFill>
                  <a:schemeClr val="tx1"/>
                </a:solidFill>
                <a:latin typeface="Raleway" panose="020B0503030101060003"/>
              </a:rPr>
              <a:t> </a:t>
            </a:r>
            <a:endParaRPr lang="en-GB" sz="1200">
              <a:solidFill>
                <a:schemeClr val="tx1"/>
              </a:solidFill>
              <a:latin typeface="Raleway" panose="020B0503030101060003"/>
            </a:endParaRPr>
          </a:p>
          <a:p>
            <a:pPr marL="0" indent="0">
              <a:lnSpc>
                <a:spcPct val="100000"/>
              </a:lnSpc>
              <a:spcBef>
                <a:spcPts val="0"/>
              </a:spcBef>
              <a:buNone/>
            </a:pPr>
            <a:endParaRPr lang="en-GB" sz="1200" i="1">
              <a:solidFill>
                <a:schemeClr val="tx1">
                  <a:alpha val="70000"/>
                </a:schemeClr>
              </a:solidFill>
              <a:latin typeface="Raleway" panose="020B0503030101060003"/>
            </a:endParaRPr>
          </a:p>
        </p:txBody>
      </p:sp>
    </p:spTree>
    <p:extLst>
      <p:ext uri="{BB962C8B-B14F-4D97-AF65-F5344CB8AC3E}">
        <p14:creationId xmlns:p14="http://schemas.microsoft.com/office/powerpoint/2010/main" val="2874397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67B29-8D02-8AF5-5C3F-1DE895D08617}"/>
              </a:ext>
            </a:extLst>
          </p:cNvPr>
          <p:cNvSpPr>
            <a:spLocks noGrp="1"/>
          </p:cNvSpPr>
          <p:nvPr>
            <p:ph type="title"/>
          </p:nvPr>
        </p:nvSpPr>
        <p:spPr>
          <a:xfrm>
            <a:off x="431515" y="1138"/>
            <a:ext cx="10177301" cy="1325563"/>
          </a:xfrm>
        </p:spPr>
        <p:txBody>
          <a:bodyPr>
            <a:normAutofit/>
          </a:bodyPr>
          <a:lstStyle/>
          <a:p>
            <a:r>
              <a:rPr lang="en-GB" sz="2600" dirty="0">
                <a:latin typeface="Raleway" pitchFamily="2" charset="0"/>
              </a:rPr>
              <a:t>Introduction</a:t>
            </a:r>
          </a:p>
        </p:txBody>
      </p:sp>
      <p:pic>
        <p:nvPicPr>
          <p:cNvPr id="5" name="Picture 4" descr="A group of people in a circle&#10;MSP logo">
            <a:extLst>
              <a:ext uri="{FF2B5EF4-FFF2-40B4-BE49-F238E27FC236}">
                <a16:creationId xmlns:a16="http://schemas.microsoft.com/office/drawing/2014/main" id="{A7D8A1F0-41CD-C750-6299-F0AE05EDF6EF}"/>
              </a:ext>
            </a:extLst>
          </p:cNvPr>
          <p:cNvPicPr>
            <a:picLocks noChangeAspect="1"/>
          </p:cNvPicPr>
          <p:nvPr/>
        </p:nvPicPr>
        <p:blipFill>
          <a:blip r:embed="rId2"/>
          <a:stretch>
            <a:fillRect/>
          </a:stretch>
        </p:blipFill>
        <p:spPr>
          <a:xfrm>
            <a:off x="10608816" y="72555"/>
            <a:ext cx="1219306" cy="1182727"/>
          </a:xfrm>
          <a:prstGeom prst="rect">
            <a:avLst/>
          </a:prstGeom>
        </p:spPr>
      </p:pic>
      <p:sp>
        <p:nvSpPr>
          <p:cNvPr id="3" name="Content Placeholder 2">
            <a:extLst>
              <a:ext uri="{FF2B5EF4-FFF2-40B4-BE49-F238E27FC236}">
                <a16:creationId xmlns:a16="http://schemas.microsoft.com/office/drawing/2014/main" id="{63A46EAE-68E0-C331-B4ED-5D6747A38059}"/>
              </a:ext>
            </a:extLst>
          </p:cNvPr>
          <p:cNvSpPr>
            <a:spLocks noGrp="1"/>
          </p:cNvSpPr>
          <p:nvPr>
            <p:ph idx="1"/>
          </p:nvPr>
        </p:nvSpPr>
        <p:spPr>
          <a:xfrm>
            <a:off x="719191" y="1222625"/>
            <a:ext cx="10634609" cy="4732396"/>
          </a:xfrm>
        </p:spPr>
        <p:txBody>
          <a:bodyPr vert="horz" lIns="91440" tIns="45720" rIns="91440" bIns="45720" rtlCol="0" anchor="t">
            <a:normAutofit/>
          </a:bodyPr>
          <a:lstStyle/>
          <a:p>
            <a:pPr marL="0" indent="0">
              <a:buNone/>
            </a:pPr>
            <a:r>
              <a:rPr lang="en-GB" sz="1800" b="1" i="1" dirty="0">
                <a:latin typeface="Raleway" pitchFamily="2" charset="0"/>
              </a:rPr>
              <a:t>What is adult safeguarding? </a:t>
            </a:r>
          </a:p>
          <a:p>
            <a:pPr marL="0" indent="0">
              <a:buNone/>
            </a:pPr>
            <a:r>
              <a:rPr lang="en-GB" sz="1300" dirty="0">
                <a:latin typeface="Raleway" pitchFamily="2" charset="0"/>
              </a:rPr>
              <a:t>The Care Act 2014 statutory guidance describes adult safeguarding as:</a:t>
            </a:r>
          </a:p>
          <a:p>
            <a:pPr marL="0" indent="0">
              <a:buNone/>
            </a:pPr>
            <a:endParaRPr lang="en-GB" sz="1600" b="1" dirty="0">
              <a:latin typeface="Raleway" pitchFamily="2" charset="0"/>
            </a:endParaRPr>
          </a:p>
          <a:p>
            <a:pPr marL="0" indent="0">
              <a:buNone/>
            </a:pPr>
            <a:endParaRPr lang="en-GB" sz="1600" b="1" dirty="0">
              <a:latin typeface="Raleway" pitchFamily="2" charset="0"/>
            </a:endParaRPr>
          </a:p>
          <a:p>
            <a:pPr marL="0" indent="0">
              <a:buNone/>
            </a:pPr>
            <a:endParaRPr lang="en-GB" sz="1600" b="1" dirty="0">
              <a:latin typeface="Raleway" pitchFamily="2" charset="0"/>
            </a:endParaRPr>
          </a:p>
          <a:p>
            <a:pPr marL="0" indent="0">
              <a:buNone/>
            </a:pPr>
            <a:endParaRPr lang="en-GB" sz="1600" b="1" dirty="0">
              <a:latin typeface="Raleway" pitchFamily="2" charset="0"/>
            </a:endParaRPr>
          </a:p>
          <a:p>
            <a:pPr marL="0" indent="0">
              <a:buNone/>
            </a:pPr>
            <a:r>
              <a:rPr lang="en-GB" sz="1800" b="1" i="1" dirty="0">
                <a:latin typeface="Raleway" pitchFamily="2" charset="0"/>
              </a:rPr>
              <a:t>Who does safeguarding apply to? </a:t>
            </a:r>
          </a:p>
          <a:p>
            <a:pPr marL="0" indent="0">
              <a:buNone/>
            </a:pPr>
            <a:r>
              <a:rPr lang="en-GB" sz="1300" dirty="0">
                <a:latin typeface="Raleway"/>
                <a:cs typeface="Arial"/>
              </a:rPr>
              <a:t>Safeguarding is everyone's responsibility and the Board has a role to play in assuring our community that ‘adults at risk’ are safeguarded from abuse or neglect. An adult at risk can be anyone aged 18 or over who:</a:t>
            </a:r>
          </a:p>
          <a:p>
            <a:r>
              <a:rPr lang="en-GB" sz="1300" dirty="0">
                <a:latin typeface="Raleway" pitchFamily="2" charset="0"/>
              </a:rPr>
              <a:t>Has care and support needs (even if no agency is involved in meeting those needs) and;</a:t>
            </a:r>
          </a:p>
          <a:p>
            <a:r>
              <a:rPr lang="en-GB" sz="1300" dirty="0">
                <a:latin typeface="Raleway" pitchFamily="2" charset="0"/>
              </a:rPr>
              <a:t>Is experiencing, or at risk of, abuse or neglect; and/ or</a:t>
            </a:r>
          </a:p>
          <a:p>
            <a:r>
              <a:rPr lang="en-GB" sz="1300" dirty="0">
                <a:latin typeface="Raleway" pitchFamily="2" charset="0"/>
              </a:rPr>
              <a:t>As a result of those care and support needs, is unable to protect themselves from either the risk of, or the experiences of abuse or neglect</a:t>
            </a:r>
          </a:p>
        </p:txBody>
      </p:sp>
      <p:sp>
        <p:nvSpPr>
          <p:cNvPr id="4" name="TextBox 3">
            <a:extLst>
              <a:ext uri="{FF2B5EF4-FFF2-40B4-BE49-F238E27FC236}">
                <a16:creationId xmlns:a16="http://schemas.microsoft.com/office/drawing/2014/main" id="{C8680774-FA98-9BC1-17A5-A7991227E43F}"/>
              </a:ext>
            </a:extLst>
          </p:cNvPr>
          <p:cNvSpPr txBox="1"/>
          <p:nvPr/>
        </p:nvSpPr>
        <p:spPr>
          <a:xfrm>
            <a:off x="1337282" y="1930465"/>
            <a:ext cx="9517435" cy="1092607"/>
          </a:xfrm>
          <a:prstGeom prst="rect">
            <a:avLst/>
          </a:prstGeom>
          <a:noFill/>
        </p:spPr>
        <p:txBody>
          <a:bodyPr wrap="square" rtlCol="0">
            <a:spAutoFit/>
          </a:bodyPr>
          <a:lstStyle/>
          <a:p>
            <a:pPr algn="just"/>
            <a:r>
              <a:rPr lang="en-GB" sz="1300" i="1">
                <a:latin typeface="Raleway" pitchFamily="2" charset="0"/>
              </a:rPr>
              <a:t>“Protecting an adult’s right to live in safety, free from abuse and neglect. It is about people and organisations working together to prevent and stop both the risks and experience of abuse or neglect, while at the same time, making sure that the adult’s wellbeing is promoted including where appropriate, having regard to their views, wishes, feelings and beliefs in deciding on any action. This must recognise that adults sometimes have complex interpersonal relationships and may be ambivalent, unclear or unrealistic about their personal circumstances.”</a:t>
            </a:r>
          </a:p>
        </p:txBody>
      </p:sp>
    </p:spTree>
    <p:extLst>
      <p:ext uri="{BB962C8B-B14F-4D97-AF65-F5344CB8AC3E}">
        <p14:creationId xmlns:p14="http://schemas.microsoft.com/office/powerpoint/2010/main" val="623598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86D41-5509-1778-7199-26723E95BB4D}"/>
              </a:ext>
            </a:extLst>
          </p:cNvPr>
          <p:cNvSpPr>
            <a:spLocks noGrp="1"/>
          </p:cNvSpPr>
          <p:nvPr>
            <p:ph type="title"/>
          </p:nvPr>
        </p:nvSpPr>
        <p:spPr>
          <a:xfrm>
            <a:off x="335666" y="1138"/>
            <a:ext cx="10273150" cy="1325563"/>
          </a:xfrm>
        </p:spPr>
        <p:txBody>
          <a:bodyPr>
            <a:normAutofit/>
          </a:bodyPr>
          <a:lstStyle/>
          <a:p>
            <a:r>
              <a:rPr lang="en-GB" sz="2600" dirty="0">
                <a:latin typeface="Raleway" pitchFamily="2" charset="0"/>
              </a:rPr>
              <a:t>Background</a:t>
            </a:r>
          </a:p>
        </p:txBody>
      </p:sp>
      <p:sp>
        <p:nvSpPr>
          <p:cNvPr id="3" name="Content Placeholder 2">
            <a:extLst>
              <a:ext uri="{FF2B5EF4-FFF2-40B4-BE49-F238E27FC236}">
                <a16:creationId xmlns:a16="http://schemas.microsoft.com/office/drawing/2014/main" id="{5B85107E-8180-BCFC-C36F-CE0F17556D5A}"/>
              </a:ext>
            </a:extLst>
          </p:cNvPr>
          <p:cNvSpPr>
            <a:spLocks noGrp="1"/>
          </p:cNvSpPr>
          <p:nvPr>
            <p:ph idx="1"/>
          </p:nvPr>
        </p:nvSpPr>
        <p:spPr>
          <a:xfrm>
            <a:off x="366479" y="844951"/>
            <a:ext cx="10851990" cy="4974219"/>
          </a:xfrm>
        </p:spPr>
        <p:txBody>
          <a:bodyPr>
            <a:normAutofit/>
          </a:bodyPr>
          <a:lstStyle/>
          <a:p>
            <a:pPr marL="0" indent="0">
              <a:buNone/>
            </a:pPr>
            <a:endParaRPr lang="en-GB" sz="1400">
              <a:latin typeface="Raleway" pitchFamily="2" charset="0"/>
            </a:endParaRPr>
          </a:p>
          <a:p>
            <a:pPr marL="0" indent="0">
              <a:buNone/>
            </a:pPr>
            <a:r>
              <a:rPr lang="en-GB" sz="1300">
                <a:latin typeface="Raleway" pitchFamily="2" charset="0"/>
              </a:rPr>
              <a:t>The Care Act 2014 requires Safeguarding Adults Boards to ensure that vulnerable adults are safe, and that agencies work together to promote their welfare. The Act sets out a legal framework for how local authorities and other organisations should protect adults at risk of abuse or neglect. </a:t>
            </a:r>
          </a:p>
          <a:p>
            <a:pPr marL="0" indent="0">
              <a:buNone/>
            </a:pPr>
            <a:endParaRPr lang="en-GB" sz="1400">
              <a:latin typeface="Raleway" pitchFamily="2" charset="0"/>
            </a:endParaRPr>
          </a:p>
          <a:p>
            <a:pPr marL="0" indent="0">
              <a:buNone/>
            </a:pPr>
            <a:endParaRPr lang="en-GB" sz="1400">
              <a:latin typeface="Raleway" pitchFamily="2" charset="0"/>
            </a:endParaRPr>
          </a:p>
          <a:p>
            <a:pPr marL="0" indent="0">
              <a:buNone/>
            </a:pPr>
            <a:r>
              <a:rPr lang="en-GB" sz="1300">
                <a:latin typeface="Raleway" pitchFamily="2" charset="0"/>
              </a:rPr>
              <a:t>The board has three core duties:</a:t>
            </a:r>
          </a:p>
          <a:p>
            <a:pPr marL="0" indent="0">
              <a:buNone/>
            </a:pPr>
            <a:endParaRPr lang="en-GB" sz="1100"/>
          </a:p>
          <a:p>
            <a:pPr marL="0" indent="0">
              <a:buNone/>
            </a:pPr>
            <a:endParaRPr lang="en-GB" sz="1100"/>
          </a:p>
          <a:p>
            <a:pPr marL="0" indent="0">
              <a:buNone/>
            </a:pPr>
            <a:endParaRPr lang="en-GB" sz="1100"/>
          </a:p>
          <a:p>
            <a:pPr marL="0" indent="0">
              <a:buNone/>
            </a:pPr>
            <a:endParaRPr lang="en-GB" sz="1400">
              <a:latin typeface="Raleway" pitchFamily="2" charset="0"/>
            </a:endParaRPr>
          </a:p>
          <a:p>
            <a:pPr marL="0" indent="0">
              <a:buNone/>
            </a:pPr>
            <a:r>
              <a:rPr lang="en-GB" sz="1300">
                <a:latin typeface="Raleway" pitchFamily="2" charset="0"/>
              </a:rPr>
              <a:t>The Tower Hamlets Safeguarding Adults Board (SAB) Annual Report 2022/23 outlines the work of the Board over the last twelve months and how partner agencies have worked together to improve the safety of adults at risk of abuse. </a:t>
            </a:r>
          </a:p>
          <a:p>
            <a:pPr marL="0" indent="0">
              <a:buNone/>
            </a:pPr>
            <a:endParaRPr lang="en-GB" sz="1400">
              <a:latin typeface="Raleway" pitchFamily="2" charset="0"/>
            </a:endParaRPr>
          </a:p>
          <a:p>
            <a:pPr marL="0" indent="0">
              <a:buNone/>
            </a:pPr>
            <a:endParaRPr lang="en-GB" sz="1400">
              <a:latin typeface="Raleway" pitchFamily="2" charset="0"/>
            </a:endParaRPr>
          </a:p>
          <a:p>
            <a:pPr marL="0" indent="0">
              <a:buNone/>
            </a:pPr>
            <a:r>
              <a:rPr lang="en-GB" sz="1300">
                <a:latin typeface="Raleway" pitchFamily="2" charset="0"/>
              </a:rPr>
              <a:t>The report contains details of</a:t>
            </a:r>
            <a:r>
              <a:rPr lang="en-GB" sz="1300" b="1">
                <a:latin typeface="Raleway" pitchFamily="2" charset="0"/>
              </a:rPr>
              <a:t>:</a:t>
            </a:r>
          </a:p>
          <a:p>
            <a:pPr marL="0" indent="0">
              <a:buNone/>
            </a:pPr>
            <a:endParaRPr lang="en-GB" sz="1400" b="1">
              <a:latin typeface="Raleway" pitchFamily="2" charset="0"/>
            </a:endParaRPr>
          </a:p>
          <a:p>
            <a:pPr marL="0" indent="0">
              <a:buNone/>
            </a:pPr>
            <a:endParaRPr lang="en-GB" sz="1400" b="1">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600">
              <a:latin typeface="Raleway" pitchFamily="2" charset="0"/>
            </a:endParaRPr>
          </a:p>
          <a:p>
            <a:pPr marL="0" indent="0">
              <a:buNone/>
            </a:pPr>
            <a:endParaRPr lang="en-GB" sz="1800"/>
          </a:p>
        </p:txBody>
      </p:sp>
      <p:graphicFrame>
        <p:nvGraphicFramePr>
          <p:cNvPr id="7" name="Diagram 6" descr="Three overlapping circles with text. 1 - 'Publish and annual strategic plan. 2 - Undertake Safeguarding Adult reviews. 3 - Publish and annual report&#10; ">
            <a:extLst>
              <a:ext uri="{FF2B5EF4-FFF2-40B4-BE49-F238E27FC236}">
                <a16:creationId xmlns:a16="http://schemas.microsoft.com/office/drawing/2014/main" id="{258F50B3-EC90-2FBC-6747-36C97971162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48489278"/>
              </p:ext>
            </p:extLst>
          </p:nvPr>
        </p:nvGraphicFramePr>
        <p:xfrm>
          <a:off x="3740552" y="1773073"/>
          <a:ext cx="4710896" cy="179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group of people in a circle">
            <a:extLst>
              <a:ext uri="{FF2B5EF4-FFF2-40B4-BE49-F238E27FC236}">
                <a16:creationId xmlns:a16="http://schemas.microsoft.com/office/drawing/2014/main" id="{E04EEBDC-EA3C-84D5-31AC-2952466377F1}"/>
              </a:ext>
            </a:extLst>
          </p:cNvPr>
          <p:cNvPicPr>
            <a:picLocks noChangeAspect="1"/>
          </p:cNvPicPr>
          <p:nvPr/>
        </p:nvPicPr>
        <p:blipFill>
          <a:blip r:embed="rId7"/>
          <a:stretch>
            <a:fillRect/>
          </a:stretch>
        </p:blipFill>
        <p:spPr>
          <a:xfrm>
            <a:off x="10608816" y="72555"/>
            <a:ext cx="1219306" cy="1182727"/>
          </a:xfrm>
          <a:prstGeom prst="rect">
            <a:avLst/>
          </a:prstGeom>
        </p:spPr>
      </p:pic>
      <p:graphicFrame>
        <p:nvGraphicFramePr>
          <p:cNvPr id="5" name="Diagram 4" descr="How safeguarding has been promoted and developed over the last year&#10;How the Board intends to continue this in the future. &#10;Contributions from board members, chairs of subgroups and other relevant partnerships.&#10;">
            <a:extLst>
              <a:ext uri="{FF2B5EF4-FFF2-40B4-BE49-F238E27FC236}">
                <a16:creationId xmlns:a16="http://schemas.microsoft.com/office/drawing/2014/main" id="{91D64EC0-956B-87CF-6594-B89059C07DBC}"/>
              </a:ext>
            </a:extLst>
          </p:cNvPr>
          <p:cNvGraphicFramePr/>
          <p:nvPr>
            <p:extLst>
              <p:ext uri="{D42A27DB-BD31-4B8C-83A1-F6EECF244321}">
                <p14:modId xmlns:p14="http://schemas.microsoft.com/office/powerpoint/2010/main" val="3915110729"/>
              </p:ext>
            </p:extLst>
          </p:nvPr>
        </p:nvGraphicFramePr>
        <p:xfrm>
          <a:off x="3075007" y="4664597"/>
          <a:ext cx="8446433" cy="150455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548753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3000">
                <a:latin typeface="Raleway" panose="020B0503030101060003"/>
                <a:cs typeface="Arial"/>
              </a:rPr>
              <a:t>About Tower Hamlets…</a:t>
            </a:r>
            <a:endParaRPr lang="en-US" sz="3000"/>
          </a:p>
        </p:txBody>
      </p:sp>
      <p:graphicFrame>
        <p:nvGraphicFramePr>
          <p:cNvPr id="4" name="Diagram 3">
            <a:extLst>
              <a:ext uri="{FF2B5EF4-FFF2-40B4-BE49-F238E27FC236}">
                <a16:creationId xmlns:a16="http://schemas.microsoft.com/office/drawing/2014/main" id="{8D6E49EF-E817-4738-8DAD-CC7883CC96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6978843"/>
              </p:ext>
            </p:extLst>
          </p:nvPr>
        </p:nvGraphicFramePr>
        <p:xfrm>
          <a:off x="670373" y="1270436"/>
          <a:ext cx="10465947" cy="4929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group of people in a circle">
            <a:extLst>
              <a:ext uri="{FF2B5EF4-FFF2-40B4-BE49-F238E27FC236}">
                <a16:creationId xmlns:a16="http://schemas.microsoft.com/office/drawing/2014/main" id="{C78A2267-8CAC-9031-9DD9-2688625B5858}"/>
              </a:ext>
            </a:extLst>
          </p:cNvPr>
          <p:cNvPicPr>
            <a:picLocks noChangeAspect="1"/>
          </p:cNvPicPr>
          <p:nvPr/>
        </p:nvPicPr>
        <p:blipFill>
          <a:blip r:embed="rId8"/>
          <a:stretch>
            <a:fillRect/>
          </a:stretch>
        </p:blipFill>
        <p:spPr>
          <a:xfrm>
            <a:off x="10526667" y="295321"/>
            <a:ext cx="1219306" cy="1182727"/>
          </a:xfrm>
          <a:prstGeom prst="rect">
            <a:avLst/>
          </a:prstGeom>
        </p:spPr>
      </p:pic>
    </p:spTree>
    <p:extLst>
      <p:ext uri="{BB962C8B-B14F-4D97-AF65-F5344CB8AC3E}">
        <p14:creationId xmlns:p14="http://schemas.microsoft.com/office/powerpoint/2010/main" val="1418488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81322" y="271499"/>
            <a:ext cx="1316077" cy="1277652"/>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performance data 2022-23</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025687"/>
            <a:ext cx="11402798" cy="5128533"/>
          </a:xfrm>
        </p:spPr>
        <p:txBody>
          <a:bodyPr vert="horz" lIns="91440" tIns="45720" rIns="91440" bIns="45720" numCol="4" spcCol="252000" rtlCol="0" anchor="t">
            <a:noAutofit/>
          </a:bodyPr>
          <a:lstStyle/>
          <a:p>
            <a:pPr marL="0" indent="0">
              <a:buNone/>
            </a:pPr>
            <a:r>
              <a:rPr lang="en-GB" sz="1200">
                <a:solidFill>
                  <a:schemeClr val="tx1"/>
                </a:solidFill>
                <a:latin typeface="Raleway" panose="020B0503030101060003"/>
                <a:cs typeface="Arial"/>
              </a:rPr>
              <a:t>This section presents data and information for 2022-23 in relation to safeguarding adults. It gives an overview of the number of safeguarding concerns that have been received, and the number and type of enquiries (investigations) that have been concluded. Our analysis of this data allows us to identify where improvements are needed and which areas to focus on for the coming year. The council in its lead role for safeguarding has an overview of all safeguarding concerns received within the borough. As such, data from the council’s case management system has been used to inform this section.</a:t>
            </a:r>
          </a:p>
          <a:p>
            <a:pPr marL="0" indent="0">
              <a:buNone/>
            </a:pPr>
            <a:r>
              <a:rPr lang="en-GB" sz="1200" b="1">
                <a:solidFill>
                  <a:schemeClr val="tx1"/>
                </a:solidFill>
                <a:latin typeface="Raleway" panose="020B0503030101060003"/>
                <a:cs typeface="Arial"/>
              </a:rPr>
              <a:t>Number of safeguarding concerns </a:t>
            </a:r>
            <a:endParaRPr lang="en-GB" sz="1200">
              <a:solidFill>
                <a:schemeClr val="tx1"/>
              </a:solidFill>
              <a:latin typeface="Raleway" panose="020B0503030101060003"/>
            </a:endParaRPr>
          </a:p>
          <a:p>
            <a:pPr marL="0" indent="0">
              <a:buNone/>
            </a:pPr>
            <a:r>
              <a:rPr lang="en-GB" sz="1200">
                <a:solidFill>
                  <a:schemeClr val="tx1"/>
                </a:solidFill>
                <a:latin typeface="Raleway" panose="020B0503030101060003"/>
                <a:cs typeface="Arial"/>
              </a:rPr>
              <a:t>In 2022-23, 1,330 adults had safeguarding concerns raised about them in Tower Hamlets, which is a decrease of 8.6% from the year before (1,449 in 2021-22). Generally, this number has been on an upward trajectory for Tower Hamlets over the past 5 years, which we believe is partly reflective of increased awareness of adult abuse and neglect amongst staff and residents in the borough.</a:t>
            </a:r>
            <a:endParaRPr lang="en-GB" sz="1200" b="1">
              <a:solidFill>
                <a:schemeClr val="tx1"/>
              </a:solidFill>
              <a:latin typeface="Raleway" panose="020B0503030101060003"/>
              <a:cs typeface="Arial"/>
            </a:endParaRPr>
          </a:p>
          <a:p>
            <a:pPr marL="0" indent="0">
              <a:buNone/>
            </a:pPr>
            <a:r>
              <a:rPr lang="en-GB" sz="1200" b="1">
                <a:solidFill>
                  <a:schemeClr val="tx1"/>
                </a:solidFill>
                <a:latin typeface="Raleway" panose="020B0503030101060003"/>
                <a:cs typeface="Arial"/>
              </a:rPr>
              <a:t>Who is being referred?</a:t>
            </a:r>
            <a:endParaRPr lang="en-GB" sz="1200">
              <a:solidFill>
                <a:schemeClr val="tx1"/>
              </a:solidFill>
              <a:latin typeface="Raleway" panose="020B0503030101060003"/>
              <a:cs typeface="Arial"/>
            </a:endParaRPr>
          </a:p>
          <a:p>
            <a:pPr marL="0" indent="0">
              <a:buNone/>
            </a:pPr>
            <a:r>
              <a:rPr lang="en-GB" sz="1200">
                <a:solidFill>
                  <a:schemeClr val="tx1"/>
                </a:solidFill>
                <a:latin typeface="Raleway" panose="020B0503030101060003"/>
                <a:cs typeface="Arial"/>
              </a:rPr>
              <a:t>This year there has been consistency in the profile of people who have concerns (referrals) raised about them compared to last year. The gender ratio has remained consistent with higher numbers of women being subject to safeguarding referrals (56.7%) than men (43.3%). In 2022-23, 45.9% of concerns were about older people aged over 65, down from 46.3% last year and there has also been an increase (53.7%) in the numbers of younger adults aged 18 - 64 years who had concerns raised about them compared to last year.</a:t>
            </a:r>
            <a:endParaRPr lang="en-GB" sz="1200">
              <a:solidFill>
                <a:schemeClr val="tx1"/>
              </a:solidFill>
              <a:latin typeface="Raleway" panose="020B0503030101060003"/>
            </a:endParaRPr>
          </a:p>
          <a:p>
            <a:pPr marL="0" indent="0">
              <a:buNone/>
            </a:pPr>
            <a:r>
              <a:rPr lang="en-GB" sz="1200">
                <a:solidFill>
                  <a:schemeClr val="tx1"/>
                </a:solidFill>
                <a:latin typeface="Raleway" panose="020B0503030101060003"/>
                <a:cs typeface="Arial"/>
              </a:rPr>
              <a:t>The ethnic profile of those who have had safeguarding referrals made about them has stayed broadly consistent. This year 52.4% of people had a ‘white’ ethnic background, compared to 53.3% in 2021-22. 28.8% of referrals related to people from an ‘Asian’ ethnic background; a group that makes up over 40% of the total population in Tower Hamlets. Although this is a complex issue and the figures may be impacted by the age profile of the borough, the Safeguarding Adults Board is committed to understanding the reasons why this is the case and to addressing the disparity</a:t>
            </a:r>
            <a:r>
              <a:rPr lang="en-GB" sz="1200">
                <a:solidFill>
                  <a:srgbClr val="FF0000"/>
                </a:solidFill>
                <a:latin typeface="Raleway" panose="020B0503030101060003"/>
                <a:cs typeface="Arial"/>
              </a:rPr>
              <a:t>. </a:t>
            </a:r>
            <a:endParaRPr lang="en-GB" sz="1200">
              <a:solidFill>
                <a:srgbClr val="FF0000"/>
              </a:solidFill>
              <a:latin typeface="Raleway" panose="020B0503030101060003"/>
            </a:endParaRPr>
          </a:p>
          <a:p>
            <a:pPr marL="0" indent="0">
              <a:buNone/>
            </a:pPr>
            <a:r>
              <a:rPr lang="en-GB" sz="1200" b="1">
                <a:solidFill>
                  <a:schemeClr val="tx1"/>
                </a:solidFill>
                <a:latin typeface="Raleway" panose="020B0503030101060003"/>
                <a:cs typeface="Arial"/>
              </a:rPr>
              <a:t>Safeguarding adult’s enquiries</a:t>
            </a:r>
            <a:endParaRPr lang="en-GB" sz="1200">
              <a:solidFill>
                <a:schemeClr val="tx1"/>
              </a:solidFill>
              <a:latin typeface="Raleway" panose="020B0503030101060003"/>
              <a:cs typeface="Arial"/>
            </a:endParaRPr>
          </a:p>
          <a:p>
            <a:pPr marL="0" indent="0">
              <a:buNone/>
            </a:pPr>
            <a:r>
              <a:rPr lang="en-GB" sz="1200">
                <a:solidFill>
                  <a:schemeClr val="tx1"/>
                </a:solidFill>
                <a:latin typeface="Raleway" panose="020B0503030101060003"/>
                <a:cs typeface="Arial"/>
              </a:rPr>
              <a:t>Safeguarding adult’s enquiries are concerns received that proceed to a safeguarding investigation.</a:t>
            </a:r>
          </a:p>
          <a:p>
            <a:pPr marL="0" indent="0">
              <a:buNone/>
            </a:pPr>
            <a:r>
              <a:rPr lang="en-GB" sz="1200">
                <a:solidFill>
                  <a:schemeClr val="tx1"/>
                </a:solidFill>
                <a:latin typeface="Raleway" panose="020B0503030101060003"/>
                <a:cs typeface="Arial"/>
              </a:rPr>
              <a:t>375 people had safeguarding enquiries commenced during 2022-23 which has reduced compared to the total last year (446 people). </a:t>
            </a:r>
            <a:r>
              <a:rPr lang="en-US" sz="1200">
                <a:solidFill>
                  <a:schemeClr val="tx1"/>
                </a:solidFill>
                <a:latin typeface="Raleway" panose="020B0503030101060003"/>
                <a:cs typeface="Arial"/>
              </a:rPr>
              <a:t>The ‘conversion rate’ from concerns to enquiries is based on the gross number of cases rather than number of people. This year the rate has decreased to 26% compared to 29% last year. </a:t>
            </a:r>
            <a:endParaRPr lang="en-US" sz="1200">
              <a:solidFill>
                <a:schemeClr val="tx1"/>
              </a:solidFill>
              <a:latin typeface="Raleway" panose="020B0503030101060003"/>
            </a:endParaRPr>
          </a:p>
          <a:p>
            <a:pPr marL="0" indent="0">
              <a:buNone/>
            </a:pPr>
            <a:endParaRPr lang="en-US" sz="1200">
              <a:solidFill>
                <a:schemeClr val="tx1"/>
              </a:solidFill>
              <a:latin typeface="Raleway" panose="020B0503030101060003"/>
            </a:endParaRPr>
          </a:p>
          <a:p>
            <a:pPr marL="0" indent="0">
              <a:buNone/>
            </a:pPr>
            <a:endParaRPr lang="en-US" sz="1200">
              <a:solidFill>
                <a:schemeClr val="tx1"/>
              </a:solidFill>
              <a:latin typeface="Raleway" panose="020B0503030101060003"/>
            </a:endParaRPr>
          </a:p>
          <a:p>
            <a:pPr marL="0" indent="0">
              <a:buNone/>
            </a:pPr>
            <a:endParaRPr lang="en-US" sz="1200">
              <a:solidFill>
                <a:schemeClr val="tx1"/>
              </a:solidFill>
              <a:latin typeface="Raleway" panose="020B0503030101060003"/>
            </a:endParaRPr>
          </a:p>
          <a:p>
            <a:pPr marL="0" indent="0">
              <a:buNone/>
            </a:pPr>
            <a:endParaRPr lang="en-US" sz="1200">
              <a:solidFill>
                <a:schemeClr val="tx1"/>
              </a:solidFill>
              <a:latin typeface="Raleway" panose="020B0503030101060003"/>
              <a:cs typeface="Arial"/>
            </a:endParaRPr>
          </a:p>
          <a:p>
            <a:pPr marL="0" indent="0">
              <a:buNone/>
            </a:pPr>
            <a:endParaRPr lang="en-US" sz="1200">
              <a:solidFill>
                <a:schemeClr val="tx1"/>
              </a:solidFill>
              <a:latin typeface="Raleway" panose="020B0503030101060003"/>
              <a:cs typeface="Arial"/>
            </a:endParaRPr>
          </a:p>
          <a:p>
            <a:pPr marL="0" indent="0">
              <a:buNone/>
            </a:pPr>
            <a:r>
              <a:rPr lang="en-US" sz="1200">
                <a:solidFill>
                  <a:schemeClr val="tx1"/>
                </a:solidFill>
                <a:latin typeface="Raleway" panose="020B0503030101060003"/>
                <a:cs typeface="Arial"/>
              </a:rPr>
              <a:t>Following national guidance on the conversion rate from Local Government Association and ADASS, the council has </a:t>
            </a:r>
            <a:r>
              <a:rPr lang="en-US" sz="1200" err="1">
                <a:solidFill>
                  <a:schemeClr val="tx1"/>
                </a:solidFill>
                <a:latin typeface="Raleway" panose="020B0503030101060003"/>
                <a:cs typeface="Arial"/>
              </a:rPr>
              <a:t>analysed</a:t>
            </a:r>
            <a:r>
              <a:rPr lang="en-US" sz="1200">
                <a:solidFill>
                  <a:schemeClr val="tx1"/>
                </a:solidFill>
                <a:latin typeface="Raleway" panose="020B0503030101060003"/>
                <a:cs typeface="Arial"/>
              </a:rPr>
              <a:t> its data to ensure it reflected this and continues to monitor the rate closely.</a:t>
            </a:r>
            <a:endParaRPr lang="en-US">
              <a:solidFill>
                <a:schemeClr val="tx1"/>
              </a:solidFill>
            </a:endParaRPr>
          </a:p>
          <a:p>
            <a:pPr marL="0" indent="0">
              <a:buNone/>
            </a:pPr>
            <a:r>
              <a:rPr lang="en-US" sz="1200">
                <a:solidFill>
                  <a:schemeClr val="tx1"/>
                </a:solidFill>
                <a:latin typeface="Raleway" panose="020B0503030101060003"/>
                <a:cs typeface="Arial"/>
              </a:rPr>
              <a:t>Overall, there were 391* concluded safeguarding adults’ enquiries, a decrease from 428 last year</a:t>
            </a:r>
            <a:endParaRPr lang="en-GB" sz="1200">
              <a:solidFill>
                <a:schemeClr val="tx1"/>
              </a:solidFill>
              <a:latin typeface="Raleway" panose="020B0503030101060003"/>
              <a:cs typeface="Arial"/>
            </a:endParaRPr>
          </a:p>
          <a:p>
            <a:pPr marL="0" indent="0">
              <a:buNone/>
            </a:pPr>
            <a:r>
              <a:rPr lang="en-GB" sz="1200" i="1">
                <a:solidFill>
                  <a:schemeClr val="tx1"/>
                </a:solidFill>
                <a:latin typeface="Raleway" panose="020B0503030101060003"/>
                <a:cs typeface="Arial"/>
              </a:rPr>
              <a:t>------------------------------------------</a:t>
            </a:r>
          </a:p>
          <a:p>
            <a:pPr marL="0" indent="0">
              <a:buNone/>
            </a:pPr>
            <a:r>
              <a:rPr lang="en-GB" sz="1200" i="1">
                <a:solidFill>
                  <a:schemeClr val="tx1"/>
                </a:solidFill>
                <a:latin typeface="Raleway" panose="020B0503030101060003"/>
                <a:cs typeface="Arial"/>
              </a:rPr>
              <a:t>*Note that this figure differs to the enquiries commenced as that is counted per individual. Some individuals have may have more than one safeguarding incident and complex enquiries may involve multiple types of abuse, each is recorded separately. </a:t>
            </a:r>
            <a:endParaRPr lang="en-GB" sz="1200" i="1">
              <a:solidFill>
                <a:schemeClr val="tx1"/>
              </a:solidFill>
              <a:latin typeface="Raleway" panose="020B0503030101060003"/>
            </a:endParaRPr>
          </a:p>
          <a:p>
            <a:pPr marL="0" indent="0">
              <a:buNone/>
            </a:pPr>
            <a:endParaRPr lang="en-GB" sz="1200" b="1">
              <a:solidFill>
                <a:srgbClr val="000000">
                  <a:alpha val="70000"/>
                </a:srgbClr>
              </a:solidFill>
              <a:latin typeface="Raleway" panose="020B0503030101060003"/>
            </a:endParaRPr>
          </a:p>
        </p:txBody>
      </p:sp>
    </p:spTree>
    <p:extLst>
      <p:ext uri="{BB962C8B-B14F-4D97-AF65-F5344CB8AC3E}">
        <p14:creationId xmlns:p14="http://schemas.microsoft.com/office/powerpoint/2010/main" val="311977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75843" y="152778"/>
            <a:ext cx="1321556" cy="1282971"/>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556955" cy="1164251"/>
          </a:xfrm>
        </p:spPr>
        <p:txBody>
          <a:bodyPr>
            <a:normAutofit/>
          </a:bodyPr>
          <a:lstStyle/>
          <a:p>
            <a:pPr marL="354013"/>
            <a:r>
              <a:rPr lang="en-GB" sz="2600" dirty="0">
                <a:latin typeface="Raleway" panose="020B0503030101060003"/>
                <a:cs typeface="Arial"/>
              </a:rPr>
              <a:t>Safeguarding adult’s performance data 2022-23 continued</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082057"/>
            <a:ext cx="11647023" cy="5040644"/>
          </a:xfrm>
          <a:ln>
            <a:noFill/>
          </a:ln>
        </p:spPr>
        <p:txBody>
          <a:bodyPr vert="horz" lIns="91440" tIns="45720" rIns="91440" bIns="45720" numCol="4" spcCol="252000" rtlCol="0" anchor="t">
            <a:noAutofit/>
          </a:bodyPr>
          <a:lstStyle/>
          <a:p>
            <a:pPr marL="0" indent="0">
              <a:buNone/>
            </a:pPr>
            <a:r>
              <a:rPr lang="en-GB" sz="1200" b="1">
                <a:solidFill>
                  <a:schemeClr val="tx1"/>
                </a:solidFill>
                <a:latin typeface="Raleway" panose="020B0503030101060003"/>
              </a:rPr>
              <a:t>Where the abuse takes place</a:t>
            </a:r>
            <a:endParaRPr lang="en-GB" sz="1200" b="1">
              <a:solidFill>
                <a:schemeClr val="tx1">
                  <a:lumMod val="75000"/>
                </a:schemeClr>
              </a:solidFill>
              <a:latin typeface="Raleway" panose="020B0503030101060003"/>
            </a:endParaRPr>
          </a:p>
          <a:p>
            <a:pPr marL="0" indent="0">
              <a:buNone/>
            </a:pPr>
            <a:r>
              <a:rPr lang="en-GB" sz="1200">
                <a:solidFill>
                  <a:schemeClr val="tx1">
                    <a:lumMod val="75000"/>
                  </a:schemeClr>
                </a:solidFill>
                <a:latin typeface="Raleway" panose="020B0503030101060003"/>
                <a:cs typeface="Arial"/>
              </a:rPr>
              <a:t>Based on concluded safeguarding investigations, 60% of safeguarding issues took place in the victim’s own home, a 7% drop compared to 2021-22. Enquiries related to people in care homes in 2022-23 was 20%, an increase to the previous year (8%) and enquires related to hospital settings was 10% up from 8% in 2021-22.</a:t>
            </a:r>
          </a:p>
          <a:p>
            <a:pPr marL="0" indent="0">
              <a:buNone/>
            </a:pPr>
            <a:r>
              <a:rPr lang="en-GB" sz="1200">
                <a:solidFill>
                  <a:schemeClr val="tx1">
                    <a:lumMod val="75000"/>
                  </a:schemeClr>
                </a:solidFill>
                <a:latin typeface="Raleway" panose="020B0503030101060003"/>
              </a:rPr>
              <a:t>The low proportion of enquiries from care homes in Tower Hamlets compared to the national average reflects the small number of residential and nursing care homes in the borough.</a:t>
            </a:r>
          </a:p>
          <a:p>
            <a:pPr marL="0" indent="0">
              <a:buNone/>
            </a:pPr>
            <a:r>
              <a:rPr lang="en-GB" sz="1200">
                <a:solidFill>
                  <a:schemeClr val="tx1">
                    <a:lumMod val="75000"/>
                  </a:schemeClr>
                </a:solidFill>
                <a:latin typeface="Raleway" panose="020B0503030101060003"/>
              </a:rPr>
              <a:t>The Board have looked at detailed information on the quality of home care and care homes in the borough and at the systems in place to safeguarding people receiving support.  </a:t>
            </a:r>
          </a:p>
          <a:p>
            <a:pPr marL="0" indent="0">
              <a:buNone/>
            </a:pPr>
            <a:r>
              <a:rPr lang="en-GB" sz="1200" b="1">
                <a:solidFill>
                  <a:schemeClr val="tx1">
                    <a:lumMod val="75000"/>
                  </a:schemeClr>
                </a:solidFill>
                <a:latin typeface="Raleway" panose="020B0503030101060003"/>
              </a:rPr>
              <a:t>Types of abuse</a:t>
            </a:r>
            <a:endParaRPr lang="en-GB" sz="1200">
              <a:solidFill>
                <a:schemeClr val="tx1">
                  <a:lumMod val="75000"/>
                </a:schemeClr>
              </a:solidFill>
              <a:latin typeface="Raleway" panose="020B0503030101060003"/>
            </a:endParaRPr>
          </a:p>
          <a:p>
            <a:pPr marL="0" indent="0">
              <a:buNone/>
            </a:pPr>
            <a:r>
              <a:rPr lang="en-GB" sz="1200">
                <a:solidFill>
                  <a:schemeClr val="tx1">
                    <a:lumMod val="75000"/>
                  </a:schemeClr>
                </a:solidFill>
                <a:latin typeface="Raleway" panose="020B0503030101060003"/>
                <a:cs typeface="Arial"/>
              </a:rPr>
              <a:t>'Neglect' and 'Acts of Omission’ were the largest single types of abuse</a:t>
            </a:r>
          </a:p>
          <a:p>
            <a:pPr marL="0" indent="0">
              <a:buNone/>
            </a:pPr>
            <a:r>
              <a:rPr lang="en-GB" sz="1200">
                <a:solidFill>
                  <a:schemeClr val="tx1">
                    <a:lumMod val="75000"/>
                  </a:schemeClr>
                </a:solidFill>
                <a:latin typeface="Raleway" panose="020B0503030101060003"/>
                <a:cs typeface="Arial"/>
              </a:rPr>
              <a:t> investigated in Tower Hamlets in 2022- 23, comprising 25% of all abuse, down from 28% in the previous year. The full breakdown is given in the table below.</a:t>
            </a:r>
          </a:p>
          <a:p>
            <a:pPr marL="0" indent="0">
              <a:buNone/>
            </a:pPr>
            <a:endParaRPr lang="en-GB" sz="1200">
              <a:solidFill>
                <a:schemeClr val="tx1">
                  <a:lumMod val="75000"/>
                </a:schemeClr>
              </a:solidFill>
              <a:latin typeface="Raleway" panose="020B0503030101060003"/>
              <a:cs typeface="Arial"/>
            </a:endParaRPr>
          </a:p>
          <a:p>
            <a:pPr marL="0" indent="0">
              <a:buNone/>
            </a:pPr>
            <a:endParaRPr lang="en-GB" sz="1200">
              <a:solidFill>
                <a:schemeClr val="tx1">
                  <a:lumMod val="75000"/>
                </a:schemeClr>
              </a:solidFill>
              <a:latin typeface="Raleway" panose="020B0503030101060003"/>
              <a:cs typeface="Arial"/>
            </a:endParaRPr>
          </a:p>
          <a:p>
            <a:pPr marL="0" indent="0">
              <a:buNone/>
            </a:pPr>
            <a:endParaRPr lang="en-GB" sz="1200">
              <a:solidFill>
                <a:schemeClr val="tx1">
                  <a:lumMod val="75000"/>
                </a:schemeClr>
              </a:solidFill>
              <a:latin typeface="Raleway" panose="020B0503030101060003"/>
              <a:cs typeface="Arial"/>
            </a:endParaRPr>
          </a:p>
          <a:p>
            <a:pPr marL="0" indent="0">
              <a:buNone/>
            </a:pPr>
            <a:endParaRPr lang="en-GB" sz="1200">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buNone/>
            </a:pPr>
            <a:endParaRPr lang="en-GB" sz="1200" b="1">
              <a:solidFill>
                <a:schemeClr val="tx1">
                  <a:lumMod val="75000"/>
                </a:schemeClr>
              </a:solidFill>
              <a:latin typeface="Raleway" panose="020B0503030101060003"/>
              <a:cs typeface="Arial"/>
            </a:endParaRPr>
          </a:p>
          <a:p>
            <a:pPr marL="0" indent="0">
              <a:spcBef>
                <a:spcPts val="1200"/>
              </a:spcBef>
              <a:buNone/>
            </a:pPr>
            <a:r>
              <a:rPr lang="en-GB" sz="1200" b="1">
                <a:solidFill>
                  <a:schemeClr val="tx1"/>
                </a:solidFill>
                <a:latin typeface="Raleway" panose="020B0503030101060003"/>
              </a:rPr>
              <a:t>Safeguarding enquiries outcomes -managing risk</a:t>
            </a:r>
            <a:endParaRPr lang="en-GB" sz="1200">
              <a:solidFill>
                <a:schemeClr val="tx1"/>
              </a:solidFill>
              <a:latin typeface="Raleway" panose="020B0503030101060003"/>
            </a:endParaRPr>
          </a:p>
          <a:p>
            <a:pPr marL="0" indent="0">
              <a:buNone/>
            </a:pPr>
            <a:r>
              <a:rPr lang="en-GB" sz="1200">
                <a:solidFill>
                  <a:schemeClr val="tx1"/>
                </a:solidFill>
                <a:latin typeface="Raleway" panose="020B0503030101060003"/>
                <a:cs typeface="Arial"/>
              </a:rPr>
              <a:t>Safeguarding and risk management can be complex processes with a number of factors that will render a person or situation being at risk.</a:t>
            </a:r>
          </a:p>
          <a:p>
            <a:pPr marL="0" indent="0">
              <a:buNone/>
            </a:pPr>
            <a:r>
              <a:rPr lang="en-GB" sz="1200">
                <a:solidFill>
                  <a:schemeClr val="tx1"/>
                </a:solidFill>
                <a:latin typeface="Raleway" panose="020B0503030101060003"/>
              </a:rPr>
              <a:t>Where risk cannot be completely removed, strategies are in place to monitor and inform the individual of what support is available to them.</a:t>
            </a:r>
          </a:p>
          <a:p>
            <a:pPr marL="0" indent="0">
              <a:buNone/>
            </a:pPr>
            <a:r>
              <a:rPr lang="en-GB" sz="1200">
                <a:solidFill>
                  <a:schemeClr val="tx1"/>
                </a:solidFill>
                <a:latin typeface="Raleway" panose="020B0503030101060003"/>
                <a:cs typeface="Arial"/>
              </a:rPr>
              <a:t>In the highest proportion of completed enquiries the risk to the individual has been reduced – 37% for 2022-23. The risk was fully removed in 18% of enquiries – same as the previous year. The risk remained in 9% of closed enquiries, a drop from 14% compared to last year.</a:t>
            </a:r>
            <a:r>
              <a:rPr lang="en-GB" sz="1200">
                <a:solidFill>
                  <a:srgbClr val="FF0000"/>
                </a:solidFill>
                <a:highlight>
                  <a:srgbClr val="FFFF00"/>
                </a:highlight>
                <a:latin typeface="Raleway" panose="020B0503030101060003"/>
                <a:cs typeface="Arial"/>
              </a:rPr>
              <a:t>  </a:t>
            </a:r>
            <a:endParaRPr lang="en-GB" sz="1200">
              <a:solidFill>
                <a:srgbClr val="FF0000"/>
              </a:solidFill>
              <a:highlight>
                <a:srgbClr val="FFFF00"/>
              </a:highlight>
              <a:latin typeface="Raleway" panose="020B0503030101060003"/>
            </a:endParaRPr>
          </a:p>
          <a:p>
            <a:pPr marL="0" indent="0">
              <a:buNone/>
            </a:pPr>
            <a:r>
              <a:rPr lang="en-GB" sz="1200" b="1">
                <a:latin typeface="Raleway" panose="020B0503030101060003"/>
              </a:rPr>
              <a:t>Making Safeguarding Personal (MSP)</a:t>
            </a:r>
          </a:p>
          <a:p>
            <a:pPr marL="0" indent="0">
              <a:buNone/>
            </a:pPr>
            <a:r>
              <a:rPr lang="en-GB" sz="1200">
                <a:latin typeface="Raleway" panose="020B0503030101060003"/>
              </a:rPr>
              <a:t>Making Safeguarding Personal (MSP) is intended to make safeguarding more person centred, develop more meaningful engagement of people in safeguarding and improve outcomes.  </a:t>
            </a:r>
          </a:p>
          <a:p>
            <a:pPr marL="0" indent="0">
              <a:buNone/>
            </a:pPr>
            <a:r>
              <a:rPr lang="en-GB" sz="1200">
                <a:latin typeface="Raleway" panose="020B0503030101060003"/>
              </a:rPr>
              <a:t>It continues to be central to the SAB strategic planning and subgroup activity such as through analysing data outcomes, creating opportunities for Partners to collaborate, address emerging concerns both locally and </a:t>
            </a:r>
          </a:p>
          <a:p>
            <a:pPr marL="0" indent="0">
              <a:buNone/>
            </a:pPr>
            <a:endParaRPr lang="en-GB" sz="1200">
              <a:latin typeface="Raleway" panose="020B0503030101060003"/>
            </a:endParaRPr>
          </a:p>
          <a:p>
            <a:pPr marL="0" indent="0">
              <a:buNone/>
            </a:pPr>
            <a:r>
              <a:rPr lang="en-GB" sz="1200">
                <a:latin typeface="Raleway" panose="020B0503030101060003"/>
              </a:rPr>
              <a:t>nationally and ensure the best interest process is followed, including the use of independent advocacy as best practice for the vulnerable. </a:t>
            </a:r>
          </a:p>
          <a:p>
            <a:pPr marL="0" indent="0">
              <a:buNone/>
            </a:pPr>
            <a:r>
              <a:rPr lang="en-GB" sz="1200">
                <a:latin typeface="Raleway" panose="020B0503030101060003"/>
              </a:rPr>
              <a:t>Where the Desired Outcome is Expressed, 77% expressed an outcome they wanted, up by 5% from 2021-22 and 12% were asked but did not provide an expressed outcome, an increase of 2% from 2021-22.</a:t>
            </a:r>
          </a:p>
          <a:p>
            <a:pPr marL="0" indent="0">
              <a:buNone/>
            </a:pPr>
            <a:r>
              <a:rPr lang="en-GB" sz="1200">
                <a:latin typeface="Raleway" panose="020B0503030101060003"/>
              </a:rPr>
              <a:t>It is known that the person’s desired outcome may not always be achievable. During 2022/23, it was recorded that 69% had outcomes met or partially met, an increase of 4% compared to last year. Furthermore, 31% expressed their desired outcome was not achieved or not recorded yet</a:t>
            </a:r>
            <a:r>
              <a:rPr lang="en-GB" sz="1200">
                <a:solidFill>
                  <a:srgbClr val="FF0000"/>
                </a:solidFill>
                <a:latin typeface="Raleway" panose="020B0503030101060003"/>
              </a:rPr>
              <a:t>. </a:t>
            </a:r>
          </a:p>
        </p:txBody>
      </p:sp>
      <p:pic>
        <p:nvPicPr>
          <p:cNvPr id="6" name="Picture 5" descr="A table setting out the types of abuse.">
            <a:extLst>
              <a:ext uri="{FF2B5EF4-FFF2-40B4-BE49-F238E27FC236}">
                <a16:creationId xmlns:a16="http://schemas.microsoft.com/office/drawing/2014/main" id="{BF3FEFDA-4704-56B6-548C-917899A2C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349" y="2093530"/>
            <a:ext cx="2650220" cy="2750797"/>
          </a:xfrm>
          <a:prstGeom prst="rect">
            <a:avLst/>
          </a:prstGeom>
        </p:spPr>
      </p:pic>
    </p:spTree>
    <p:extLst>
      <p:ext uri="{BB962C8B-B14F-4D97-AF65-F5344CB8AC3E}">
        <p14:creationId xmlns:p14="http://schemas.microsoft.com/office/powerpoint/2010/main" val="297261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CD9D0F-DF96-408F-A01C-4A077C527E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75843" y="152778"/>
            <a:ext cx="1321556" cy="1282971"/>
          </a:xfrm>
          <a:prstGeom prst="rect">
            <a:avLst/>
          </a:prstGeom>
        </p:spPr>
      </p:pic>
      <p:sp>
        <p:nvSpPr>
          <p:cNvPr id="2" name="Title 1">
            <a:extLst>
              <a:ext uri="{FF2B5EF4-FFF2-40B4-BE49-F238E27FC236}">
                <a16:creationId xmlns:a16="http://schemas.microsoft.com/office/drawing/2014/main" id="{F68248D7-3513-4C38-B2B7-011954F4564F}"/>
              </a:ext>
            </a:extLst>
          </p:cNvPr>
          <p:cNvSpPr>
            <a:spLocks noGrp="1"/>
          </p:cNvSpPr>
          <p:nvPr>
            <p:ph type="title"/>
          </p:nvPr>
        </p:nvSpPr>
        <p:spPr>
          <a:xfrm>
            <a:off x="0" y="0"/>
            <a:ext cx="9656064" cy="1633728"/>
          </a:xfrm>
        </p:spPr>
        <p:txBody>
          <a:bodyPr>
            <a:normAutofit/>
          </a:bodyPr>
          <a:lstStyle/>
          <a:p>
            <a:pPr marL="354013"/>
            <a:r>
              <a:rPr lang="en-GB" sz="2600" dirty="0">
                <a:latin typeface="Raleway" panose="020B0503030101060003"/>
                <a:cs typeface="Arial"/>
              </a:rPr>
              <a:t>Safeguarding adult’s performance data 2022-23 continued (2)</a:t>
            </a:r>
            <a:endParaRPr lang="en-US" sz="2600" dirty="0"/>
          </a:p>
        </p:txBody>
      </p:sp>
      <p:sp>
        <p:nvSpPr>
          <p:cNvPr id="15" name="Content Placeholder 2">
            <a:extLst>
              <a:ext uri="{FF2B5EF4-FFF2-40B4-BE49-F238E27FC236}">
                <a16:creationId xmlns:a16="http://schemas.microsoft.com/office/drawing/2014/main" id="{8F7DEEF0-08BD-4233-B193-89DB2A7C9B39}"/>
              </a:ext>
            </a:extLst>
          </p:cNvPr>
          <p:cNvSpPr>
            <a:spLocks noGrp="1" noChangeAspect="1"/>
          </p:cNvSpPr>
          <p:nvPr>
            <p:ph idx="1"/>
          </p:nvPr>
        </p:nvSpPr>
        <p:spPr>
          <a:xfrm>
            <a:off x="394601" y="1393602"/>
            <a:ext cx="11312237" cy="4696301"/>
          </a:xfrm>
          <a:solidFill>
            <a:schemeClr val="bg1"/>
          </a:solidFill>
        </p:spPr>
        <p:txBody>
          <a:bodyPr vert="horz" lIns="91440" tIns="45720" rIns="91440" bIns="45720" numCol="4" spcCol="252000" rtlCol="0" anchor="t">
            <a:noAutofit/>
          </a:bodyPr>
          <a:lstStyle/>
          <a:p>
            <a:pPr marL="0" indent="0">
              <a:buNone/>
            </a:pPr>
            <a:r>
              <a:rPr lang="en-GB" sz="1200" b="1" dirty="0">
                <a:solidFill>
                  <a:schemeClr val="bg2">
                    <a:lumMod val="10000"/>
                  </a:schemeClr>
                </a:solidFill>
                <a:latin typeface="Raleway" panose="020B0503030101060003"/>
              </a:rPr>
              <a:t>Deprivation of Liberty Safeguards  performance data</a:t>
            </a:r>
            <a:endParaRPr lang="en-GB" sz="1200" dirty="0">
              <a:solidFill>
                <a:schemeClr val="bg2">
                  <a:lumMod val="10000"/>
                </a:schemeClr>
              </a:solidFill>
              <a:latin typeface="Raleway" panose="020B0503030101060003"/>
            </a:endParaRPr>
          </a:p>
          <a:p>
            <a:pPr marL="0" indent="0">
              <a:buNone/>
            </a:pPr>
            <a:r>
              <a:rPr lang="en-GB" sz="1200" dirty="0">
                <a:solidFill>
                  <a:schemeClr val="bg2">
                    <a:lumMod val="10000"/>
                  </a:schemeClr>
                </a:solidFill>
                <a:latin typeface="Raleway" panose="020B0503030101060003"/>
              </a:rPr>
              <a:t>The Deprivation of Liberty Safeguards (</a:t>
            </a:r>
            <a:r>
              <a:rPr lang="en-GB" sz="1200" dirty="0" err="1">
                <a:solidFill>
                  <a:schemeClr val="bg2">
                    <a:lumMod val="10000"/>
                  </a:schemeClr>
                </a:solidFill>
                <a:latin typeface="Raleway" panose="020B0503030101060003"/>
              </a:rPr>
              <a:t>DoLS</a:t>
            </a:r>
            <a:r>
              <a:rPr lang="en-GB" sz="1200" dirty="0">
                <a:solidFill>
                  <a:schemeClr val="bg2">
                    <a:lumMod val="10000"/>
                  </a:schemeClr>
                </a:solidFill>
                <a:latin typeface="Raleway" panose="020B0503030101060003"/>
              </a:rPr>
              <a:t>) is a 2007 amendment to the Mental Capacity Act 2005. The Mental Capacity Act allows restraint and restrictions to be used but only if they are in a person’s best interests and they lack capacity to make decisions about their care or treatment. </a:t>
            </a:r>
          </a:p>
          <a:p>
            <a:pPr marL="0" indent="0">
              <a:buNone/>
            </a:pPr>
            <a:r>
              <a:rPr lang="en-GB" sz="1200" dirty="0">
                <a:solidFill>
                  <a:schemeClr val="bg2">
                    <a:lumMod val="10000"/>
                  </a:schemeClr>
                </a:solidFill>
                <a:latin typeface="Raleway" panose="020B0503030101060003"/>
              </a:rPr>
              <a:t>The Liberty Protection Safeguards (LPS) which were introduced in the Mental Capacity (Amendment) Act 2019 and were meant to replace the Deprivation of Liberty Safeguards (</a:t>
            </a:r>
            <a:r>
              <a:rPr lang="en-GB" sz="1200" dirty="0" err="1">
                <a:solidFill>
                  <a:schemeClr val="bg2">
                    <a:lumMod val="10000"/>
                  </a:schemeClr>
                </a:solidFill>
                <a:latin typeface="Raleway" panose="020B0503030101060003"/>
              </a:rPr>
              <a:t>DoLS</a:t>
            </a:r>
            <a:r>
              <a:rPr lang="en-GB" sz="1200" dirty="0">
                <a:solidFill>
                  <a:schemeClr val="bg2">
                    <a:lumMod val="10000"/>
                  </a:schemeClr>
                </a:solidFill>
                <a:latin typeface="Raleway" panose="020B0503030101060003"/>
              </a:rPr>
              <a:t>) system has since been put on hold for the life of this government administration.</a:t>
            </a:r>
          </a:p>
          <a:p>
            <a:pPr marL="0" indent="0">
              <a:buNone/>
            </a:pPr>
            <a:r>
              <a:rPr lang="en-GB" sz="1200" dirty="0">
                <a:solidFill>
                  <a:schemeClr val="bg2">
                    <a:lumMod val="10000"/>
                  </a:schemeClr>
                </a:solidFill>
                <a:latin typeface="Raleway" panose="020B0503030101060003"/>
                <a:cs typeface="Arial"/>
              </a:rPr>
              <a:t>During 2022-23, there was an increase in </a:t>
            </a:r>
            <a:r>
              <a:rPr lang="en-GB" sz="1200" dirty="0" err="1">
                <a:solidFill>
                  <a:schemeClr val="bg2">
                    <a:lumMod val="10000"/>
                  </a:schemeClr>
                </a:solidFill>
                <a:latin typeface="Raleway" panose="020B0503030101060003"/>
                <a:cs typeface="Arial"/>
              </a:rPr>
              <a:t>DoLS</a:t>
            </a:r>
            <a:r>
              <a:rPr lang="en-GB" sz="1200" dirty="0">
                <a:solidFill>
                  <a:schemeClr val="bg2">
                    <a:lumMod val="10000"/>
                  </a:schemeClr>
                </a:solidFill>
                <a:latin typeface="Raleway" panose="020B0503030101060003"/>
                <a:cs typeface="Arial"/>
              </a:rPr>
              <a:t> referrals and the number of </a:t>
            </a:r>
            <a:r>
              <a:rPr lang="en-GB" sz="1200" dirty="0" err="1">
                <a:solidFill>
                  <a:schemeClr val="bg2">
                    <a:lumMod val="10000"/>
                  </a:schemeClr>
                </a:solidFill>
                <a:latin typeface="Raleway" panose="020B0503030101060003"/>
                <a:cs typeface="Arial"/>
              </a:rPr>
              <a:t>DoLS</a:t>
            </a:r>
            <a:r>
              <a:rPr lang="en-GB" sz="1200" dirty="0">
                <a:solidFill>
                  <a:schemeClr val="bg2">
                    <a:lumMod val="10000"/>
                  </a:schemeClr>
                </a:solidFill>
                <a:latin typeface="Raleway" panose="020B0503030101060003"/>
                <a:cs typeface="Arial"/>
              </a:rPr>
              <a:t> authorised was the highest (370) since 2018-19. This is partially due to a new care home opening that has led to an increase </a:t>
            </a:r>
          </a:p>
          <a:p>
            <a:pPr marL="0" indent="0">
              <a:spcBef>
                <a:spcPts val="0"/>
              </a:spcBef>
              <a:buNone/>
            </a:pPr>
            <a:endParaRPr lang="en-GB" sz="1200" dirty="0">
              <a:solidFill>
                <a:schemeClr val="bg2">
                  <a:lumMod val="10000"/>
                </a:schemeClr>
              </a:solidFill>
              <a:latin typeface="Raleway" panose="020B0503030101060003"/>
              <a:cs typeface="Arial"/>
            </a:endParaRPr>
          </a:p>
          <a:p>
            <a:pPr marL="0" indent="0">
              <a:spcBef>
                <a:spcPts val="0"/>
              </a:spcBef>
              <a:buNone/>
            </a:pPr>
            <a:endParaRPr lang="en-GB" sz="1200" dirty="0">
              <a:solidFill>
                <a:schemeClr val="bg2">
                  <a:lumMod val="10000"/>
                </a:schemeClr>
              </a:solidFill>
              <a:latin typeface="Raleway" panose="020B0503030101060003"/>
              <a:cs typeface="Arial"/>
            </a:endParaRPr>
          </a:p>
          <a:p>
            <a:pPr marL="0" indent="0">
              <a:spcBef>
                <a:spcPts val="800"/>
              </a:spcBef>
              <a:buNone/>
            </a:pPr>
            <a:r>
              <a:rPr lang="en-GB" sz="1200" dirty="0">
                <a:solidFill>
                  <a:schemeClr val="bg2">
                    <a:lumMod val="10000"/>
                  </a:schemeClr>
                </a:solidFill>
                <a:latin typeface="Raleway" panose="020B0503030101060003"/>
                <a:cs typeface="Arial"/>
              </a:rPr>
              <a:t>in demand. Whilst the LPS implementation is on hold, we continue to provide training around mental capacity and </a:t>
            </a:r>
            <a:r>
              <a:rPr lang="en-GB" sz="1200" dirty="0" err="1">
                <a:solidFill>
                  <a:schemeClr val="bg2">
                    <a:lumMod val="10000"/>
                  </a:schemeClr>
                </a:solidFill>
                <a:latin typeface="Raleway" panose="020B0503030101060003"/>
                <a:cs typeface="Arial"/>
              </a:rPr>
              <a:t>DoLS</a:t>
            </a:r>
            <a:r>
              <a:rPr lang="en-GB" sz="1200" dirty="0">
                <a:solidFill>
                  <a:schemeClr val="bg2">
                    <a:lumMod val="10000"/>
                  </a:schemeClr>
                </a:solidFill>
                <a:latin typeface="Raleway" panose="020B0503030101060003"/>
                <a:cs typeface="Arial"/>
              </a:rPr>
              <a:t> across the partnerships. </a:t>
            </a:r>
          </a:p>
          <a:p>
            <a:pPr marL="0" indent="0">
              <a:lnSpc>
                <a:spcPct val="100000"/>
              </a:lnSpc>
              <a:spcBef>
                <a:spcPts val="0"/>
              </a:spcBef>
              <a:buNone/>
            </a:pPr>
            <a:endParaRPr lang="en-GB" sz="1200" dirty="0">
              <a:solidFill>
                <a:schemeClr val="bg2">
                  <a:lumMod val="10000"/>
                </a:schemeClr>
              </a:solidFill>
              <a:highlight>
                <a:srgbClr val="FFFF00"/>
              </a:highlight>
              <a:latin typeface="Raleway" panose="020B0503030101060003"/>
            </a:endParaRPr>
          </a:p>
          <a:p>
            <a:pPr marL="0" indent="0">
              <a:lnSpc>
                <a:spcPct val="100000"/>
              </a:lnSpc>
              <a:spcBef>
                <a:spcPts val="0"/>
              </a:spcBef>
              <a:buNone/>
            </a:pPr>
            <a:r>
              <a:rPr lang="en-GB" sz="1200" dirty="0">
                <a:solidFill>
                  <a:schemeClr val="bg2">
                    <a:lumMod val="10000"/>
                  </a:schemeClr>
                </a:solidFill>
                <a:latin typeface="Raleway" panose="020B0503030101060003"/>
              </a:rPr>
              <a:t>The majority (approximately 76%) of all </a:t>
            </a:r>
            <a:r>
              <a:rPr lang="en-GB" sz="1200" dirty="0" err="1">
                <a:solidFill>
                  <a:schemeClr val="bg2">
                    <a:lumMod val="10000"/>
                  </a:schemeClr>
                </a:solidFill>
                <a:latin typeface="Raleway" panose="020B0503030101060003"/>
              </a:rPr>
              <a:t>DoLS</a:t>
            </a:r>
            <a:r>
              <a:rPr lang="en-GB" sz="1200" dirty="0">
                <a:solidFill>
                  <a:schemeClr val="bg2">
                    <a:lumMod val="10000"/>
                  </a:schemeClr>
                </a:solidFill>
                <a:latin typeface="Raleway" panose="020B0503030101060003"/>
              </a:rPr>
              <a:t> request received in 2022-23 were from care homes. Hospitals accounted for nearly 18% whilst the </a:t>
            </a:r>
          </a:p>
          <a:p>
            <a:pPr marL="0" indent="0">
              <a:lnSpc>
                <a:spcPct val="100000"/>
              </a:lnSpc>
              <a:spcBef>
                <a:spcPts val="0"/>
              </a:spcBef>
              <a:buNone/>
            </a:pPr>
            <a:r>
              <a:rPr lang="en-GB" sz="1200" dirty="0">
                <a:solidFill>
                  <a:schemeClr val="bg2">
                    <a:lumMod val="10000"/>
                  </a:schemeClr>
                </a:solidFill>
                <a:latin typeface="Raleway" panose="020B0503030101060003"/>
                <a:cs typeface="Arial"/>
              </a:rPr>
              <a:t>remainder of requests were from hospice/other agencies. Throughout the previous two years, care homes accounted for 72% and 69% of all </a:t>
            </a:r>
            <a:r>
              <a:rPr lang="en-GB" sz="1200" dirty="0" err="1">
                <a:solidFill>
                  <a:schemeClr val="bg2">
                    <a:lumMod val="10000"/>
                  </a:schemeClr>
                </a:solidFill>
                <a:latin typeface="Raleway" panose="020B0503030101060003"/>
                <a:cs typeface="Arial"/>
              </a:rPr>
              <a:t>DoLS</a:t>
            </a:r>
            <a:r>
              <a:rPr lang="en-GB" sz="1200" dirty="0">
                <a:solidFill>
                  <a:schemeClr val="bg2">
                    <a:lumMod val="10000"/>
                  </a:schemeClr>
                </a:solidFill>
                <a:latin typeface="Raleway" panose="020B0503030101060003"/>
                <a:cs typeface="Arial"/>
              </a:rPr>
              <a:t> requests respectively. </a:t>
            </a:r>
            <a:endParaRPr lang="en-GB" sz="1200" dirty="0">
              <a:solidFill>
                <a:schemeClr val="bg2">
                  <a:lumMod val="10000"/>
                </a:schemeClr>
              </a:solidFill>
              <a:latin typeface="Raleway" panose="020B0503030101060003"/>
            </a:endParaRPr>
          </a:p>
          <a:p>
            <a:pPr marL="0" indent="0">
              <a:lnSpc>
                <a:spcPct val="100000"/>
              </a:lnSpc>
              <a:spcBef>
                <a:spcPts val="0"/>
              </a:spcBef>
              <a:buNone/>
            </a:pPr>
            <a:endParaRPr lang="en-GB" sz="1200" dirty="0">
              <a:solidFill>
                <a:schemeClr val="bg2">
                  <a:lumMod val="10000"/>
                </a:schemeClr>
              </a:solidFill>
              <a:highlight>
                <a:srgbClr val="FFFF00"/>
              </a:highlight>
              <a:latin typeface="Raleway" panose="020B0503030101060003"/>
            </a:endParaRPr>
          </a:p>
          <a:p>
            <a:pPr marL="0" indent="0">
              <a:lnSpc>
                <a:spcPct val="100000"/>
              </a:lnSpc>
              <a:spcBef>
                <a:spcPts val="0"/>
              </a:spcBef>
              <a:buNone/>
            </a:pPr>
            <a:r>
              <a:rPr lang="en-GB" sz="1200" dirty="0">
                <a:solidFill>
                  <a:schemeClr val="bg2">
                    <a:lumMod val="10000"/>
                  </a:schemeClr>
                </a:solidFill>
                <a:latin typeface="Raleway" panose="020B0503030101060003"/>
              </a:rPr>
              <a:t>In 2022-23, saw an improvement in the waiting list for allocation of </a:t>
            </a:r>
            <a:r>
              <a:rPr lang="en-GB" sz="1200" dirty="0" err="1">
                <a:solidFill>
                  <a:schemeClr val="bg2">
                    <a:lumMod val="10000"/>
                  </a:schemeClr>
                </a:solidFill>
                <a:latin typeface="Raleway" panose="020B0503030101060003"/>
              </a:rPr>
              <a:t>DoLS</a:t>
            </a:r>
            <a:r>
              <a:rPr lang="en-GB" sz="1200" dirty="0">
                <a:solidFill>
                  <a:schemeClr val="bg2">
                    <a:lumMod val="10000"/>
                  </a:schemeClr>
                </a:solidFill>
                <a:latin typeface="Raleway" panose="020B0503030101060003"/>
              </a:rPr>
              <a:t> applications, with all applications being allocated to Best Interest Assessors (BIAs) upon receipt leaving no waiting list.  </a:t>
            </a:r>
          </a:p>
        </p:txBody>
      </p:sp>
      <p:graphicFrame>
        <p:nvGraphicFramePr>
          <p:cNvPr id="4" name="Table 3">
            <a:extLst>
              <a:ext uri="{FF2B5EF4-FFF2-40B4-BE49-F238E27FC236}">
                <a16:creationId xmlns:a16="http://schemas.microsoft.com/office/drawing/2014/main" id="{6BB6DC33-FADA-FA07-CD77-20ED0E358002}"/>
              </a:ext>
            </a:extLst>
          </p:cNvPr>
          <p:cNvGraphicFramePr>
            <a:graphicFrameLocks noGrp="1"/>
          </p:cNvGraphicFramePr>
          <p:nvPr>
            <p:extLst>
              <p:ext uri="{D42A27DB-BD31-4B8C-83A1-F6EECF244321}">
                <p14:modId xmlns:p14="http://schemas.microsoft.com/office/powerpoint/2010/main" val="851070182"/>
              </p:ext>
            </p:extLst>
          </p:nvPr>
        </p:nvGraphicFramePr>
        <p:xfrm>
          <a:off x="6264958" y="2186744"/>
          <a:ext cx="5441880" cy="2484511"/>
        </p:xfrm>
        <a:graphic>
          <a:graphicData uri="http://schemas.openxmlformats.org/drawingml/2006/table">
            <a:tbl>
              <a:tblPr firstRow="1" firstCol="1" bandRow="1"/>
              <a:tblGrid>
                <a:gridCol w="1188378">
                  <a:extLst>
                    <a:ext uri="{9D8B030D-6E8A-4147-A177-3AD203B41FA5}">
                      <a16:colId xmlns:a16="http://schemas.microsoft.com/office/drawing/2014/main" val="1733451412"/>
                    </a:ext>
                  </a:extLst>
                </a:gridCol>
                <a:gridCol w="848010">
                  <a:extLst>
                    <a:ext uri="{9D8B030D-6E8A-4147-A177-3AD203B41FA5}">
                      <a16:colId xmlns:a16="http://schemas.microsoft.com/office/drawing/2014/main" val="272151296"/>
                    </a:ext>
                  </a:extLst>
                </a:gridCol>
                <a:gridCol w="851373">
                  <a:extLst>
                    <a:ext uri="{9D8B030D-6E8A-4147-A177-3AD203B41FA5}">
                      <a16:colId xmlns:a16="http://schemas.microsoft.com/office/drawing/2014/main" val="1808495346"/>
                    </a:ext>
                  </a:extLst>
                </a:gridCol>
                <a:gridCol w="851373">
                  <a:extLst>
                    <a:ext uri="{9D8B030D-6E8A-4147-A177-3AD203B41FA5}">
                      <a16:colId xmlns:a16="http://schemas.microsoft.com/office/drawing/2014/main" val="1517442691"/>
                    </a:ext>
                  </a:extLst>
                </a:gridCol>
                <a:gridCol w="851373">
                  <a:extLst>
                    <a:ext uri="{9D8B030D-6E8A-4147-A177-3AD203B41FA5}">
                      <a16:colId xmlns:a16="http://schemas.microsoft.com/office/drawing/2014/main" val="4131544937"/>
                    </a:ext>
                  </a:extLst>
                </a:gridCol>
                <a:gridCol w="851373">
                  <a:extLst>
                    <a:ext uri="{9D8B030D-6E8A-4147-A177-3AD203B41FA5}">
                      <a16:colId xmlns:a16="http://schemas.microsoft.com/office/drawing/2014/main" val="4085312345"/>
                    </a:ext>
                  </a:extLst>
                </a:gridCol>
              </a:tblGrid>
              <a:tr h="236950">
                <a:tc>
                  <a:txBody>
                    <a:bodyPr/>
                    <a:lstStyle/>
                    <a:p>
                      <a:pPr algn="l" rtl="0" fontAlgn="ctr"/>
                      <a:r>
                        <a:rPr lang="en-GB" sz="1100" b="1" i="0" u="none" strike="noStrike">
                          <a:solidFill>
                            <a:srgbClr val="181717"/>
                          </a:solidFill>
                          <a:effectLst/>
                          <a:latin typeface="Raleway" pitchFamily="2" charset="0"/>
                        </a:rPr>
                        <a:t> </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2022-23</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ADD6FF"/>
                    </a:solidFill>
                  </a:tcPr>
                </a:tc>
                <a:tc>
                  <a:txBody>
                    <a:bodyPr/>
                    <a:lstStyle/>
                    <a:p>
                      <a:pPr algn="ctr" rtl="0" fontAlgn="ctr"/>
                      <a:r>
                        <a:rPr lang="en-GB" sz="1100" b="1" i="0" u="none" strike="noStrike">
                          <a:solidFill>
                            <a:srgbClr val="181717"/>
                          </a:solidFill>
                          <a:effectLst/>
                          <a:latin typeface="Raleway" pitchFamily="2" charset="0"/>
                        </a:rPr>
                        <a:t>2021-22</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ctr" rtl="0" fontAlgn="ctr"/>
                      <a:r>
                        <a:rPr lang="en-GB" sz="1100" b="1" i="0" u="none" strike="noStrike">
                          <a:solidFill>
                            <a:srgbClr val="181717"/>
                          </a:solidFill>
                          <a:effectLst/>
                          <a:latin typeface="Raleway" pitchFamily="2" charset="0"/>
                        </a:rPr>
                        <a:t>2020-21</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2019-20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2018-19</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extLst>
                  <a:ext uri="{0D108BD9-81ED-4DB2-BD59-A6C34878D82A}">
                    <a16:rowId xmlns:a16="http://schemas.microsoft.com/office/drawing/2014/main" val="814557446"/>
                  </a:ext>
                </a:extLst>
              </a:tr>
              <a:tr h="551400">
                <a:tc>
                  <a:txBody>
                    <a:bodyPr/>
                    <a:lstStyle/>
                    <a:p>
                      <a:pPr algn="ctr" rtl="0" fontAlgn="ctr"/>
                      <a:r>
                        <a:rPr lang="en-GB" sz="1100" b="1" i="0" u="none" strike="noStrike">
                          <a:solidFill>
                            <a:srgbClr val="181717"/>
                          </a:solidFill>
                          <a:effectLst/>
                          <a:latin typeface="Raleway" pitchFamily="2" charset="0"/>
                        </a:rPr>
                        <a:t>Total </a:t>
                      </a:r>
                      <a:r>
                        <a:rPr lang="en-GB" sz="1100" b="1" i="0" u="none" strike="noStrike" err="1">
                          <a:solidFill>
                            <a:srgbClr val="181717"/>
                          </a:solidFill>
                          <a:effectLst/>
                          <a:latin typeface="Raleway" pitchFamily="2" charset="0"/>
                        </a:rPr>
                        <a:t>DoLs</a:t>
                      </a:r>
                      <a:r>
                        <a:rPr lang="en-GB" sz="1100" b="1" i="0" u="none" strike="noStrike">
                          <a:solidFill>
                            <a:srgbClr val="181717"/>
                          </a:solidFill>
                          <a:effectLst/>
                          <a:latin typeface="Raleway" pitchFamily="2" charset="0"/>
                        </a:rPr>
                        <a:t> request received</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578</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ADD6FF"/>
                    </a:solidFill>
                  </a:tcPr>
                </a:tc>
                <a:tc>
                  <a:txBody>
                    <a:bodyPr/>
                    <a:lstStyle/>
                    <a:p>
                      <a:pPr algn="ctr" rtl="0" fontAlgn="ctr"/>
                      <a:r>
                        <a:rPr lang="en-GB" sz="1100" b="0" i="0" u="none" strike="noStrike">
                          <a:solidFill>
                            <a:srgbClr val="181717"/>
                          </a:solidFill>
                          <a:effectLst/>
                          <a:latin typeface="Raleway" pitchFamily="2" charset="0"/>
                        </a:rPr>
                        <a:t>537</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ctr" rtl="0" fontAlgn="ctr"/>
                      <a:r>
                        <a:rPr lang="en-GB" sz="1100" b="0" i="0" u="none" strike="noStrike">
                          <a:solidFill>
                            <a:srgbClr val="181717"/>
                          </a:solidFill>
                          <a:effectLst/>
                          <a:latin typeface="Raleway" pitchFamily="2" charset="0"/>
                        </a:rPr>
                        <a:t>519</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596</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630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extLst>
                  <a:ext uri="{0D108BD9-81ED-4DB2-BD59-A6C34878D82A}">
                    <a16:rowId xmlns:a16="http://schemas.microsoft.com/office/drawing/2014/main" val="2049351548"/>
                  </a:ext>
                </a:extLst>
              </a:tr>
              <a:tr h="565387">
                <a:tc>
                  <a:txBody>
                    <a:bodyPr/>
                    <a:lstStyle/>
                    <a:p>
                      <a:pPr algn="ctr" rtl="0" fontAlgn="ctr"/>
                      <a:r>
                        <a:rPr lang="en-GB" sz="1100" b="1" i="0" u="none" strike="noStrike" err="1">
                          <a:solidFill>
                            <a:srgbClr val="181717"/>
                          </a:solidFill>
                          <a:effectLst/>
                          <a:latin typeface="Raleway" pitchFamily="2" charset="0"/>
                        </a:rPr>
                        <a:t>DoLs</a:t>
                      </a:r>
                      <a:r>
                        <a:rPr lang="en-GB" sz="1100" b="1" i="0" u="none" strike="noStrike">
                          <a:solidFill>
                            <a:srgbClr val="181717"/>
                          </a:solidFill>
                          <a:effectLst/>
                          <a:latin typeface="Raleway" pitchFamily="2" charset="0"/>
                        </a:rPr>
                        <a:t> authorised </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370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ADD6FF"/>
                    </a:solidFill>
                  </a:tcPr>
                </a:tc>
                <a:tc>
                  <a:txBody>
                    <a:bodyPr/>
                    <a:lstStyle/>
                    <a:p>
                      <a:pPr algn="ctr" rtl="0" fontAlgn="ctr"/>
                      <a:r>
                        <a:rPr lang="en-GB" sz="1100" b="0" i="0" u="none" strike="noStrike">
                          <a:solidFill>
                            <a:srgbClr val="181717"/>
                          </a:solidFill>
                          <a:effectLst/>
                          <a:latin typeface="Raleway" pitchFamily="2" charset="0"/>
                        </a:rPr>
                        <a:t>336</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ctr" rtl="0" fontAlgn="ctr"/>
                      <a:r>
                        <a:rPr lang="en-GB" sz="1100" b="0" i="0" u="none" strike="noStrike">
                          <a:solidFill>
                            <a:srgbClr val="181717"/>
                          </a:solidFill>
                          <a:effectLst/>
                          <a:latin typeface="Raleway" pitchFamily="2" charset="0"/>
                        </a:rPr>
                        <a:t>224</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293</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213</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extLst>
                  <a:ext uri="{0D108BD9-81ED-4DB2-BD59-A6C34878D82A}">
                    <a16:rowId xmlns:a16="http://schemas.microsoft.com/office/drawing/2014/main" val="2269792475"/>
                  </a:ext>
                </a:extLst>
              </a:tr>
              <a:tr h="565387">
                <a:tc>
                  <a:txBody>
                    <a:bodyPr/>
                    <a:lstStyle/>
                    <a:p>
                      <a:pPr algn="ctr" rtl="0" fontAlgn="ctr"/>
                      <a:r>
                        <a:rPr lang="en-GB" sz="1100" b="1" i="0" u="none" strike="noStrike" err="1">
                          <a:solidFill>
                            <a:srgbClr val="181717"/>
                          </a:solidFill>
                          <a:effectLst/>
                          <a:latin typeface="Raleway" pitchFamily="2" charset="0"/>
                        </a:rPr>
                        <a:t>DoLs</a:t>
                      </a:r>
                      <a:r>
                        <a:rPr lang="en-GB" sz="1100" b="1" i="0" u="none" strike="noStrike">
                          <a:solidFill>
                            <a:srgbClr val="181717"/>
                          </a:solidFill>
                          <a:effectLst/>
                          <a:latin typeface="Raleway" pitchFamily="2" charset="0"/>
                        </a:rPr>
                        <a:t> not authorised</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27</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ADD6FF"/>
                    </a:solidFill>
                  </a:tcPr>
                </a:tc>
                <a:tc>
                  <a:txBody>
                    <a:bodyPr/>
                    <a:lstStyle/>
                    <a:p>
                      <a:pPr algn="ctr" rtl="0" fontAlgn="ctr"/>
                      <a:r>
                        <a:rPr lang="en-GB" sz="1100" b="0" i="0" u="none" strike="noStrike">
                          <a:solidFill>
                            <a:srgbClr val="181717"/>
                          </a:solidFill>
                          <a:effectLst/>
                          <a:latin typeface="Raleway" pitchFamily="2" charset="0"/>
                        </a:rPr>
                        <a:t>27</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ctr" rtl="0" fontAlgn="ctr"/>
                      <a:r>
                        <a:rPr lang="en-GB" sz="1100" b="0" i="0" u="none" strike="noStrike">
                          <a:solidFill>
                            <a:srgbClr val="181717"/>
                          </a:solidFill>
                          <a:effectLst/>
                          <a:latin typeface="Raleway" pitchFamily="2" charset="0"/>
                        </a:rPr>
                        <a:t>45</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80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30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extLst>
                  <a:ext uri="{0D108BD9-81ED-4DB2-BD59-A6C34878D82A}">
                    <a16:rowId xmlns:a16="http://schemas.microsoft.com/office/drawing/2014/main" val="174161731"/>
                  </a:ext>
                </a:extLst>
              </a:tr>
              <a:tr h="565387">
                <a:tc>
                  <a:txBody>
                    <a:bodyPr/>
                    <a:lstStyle/>
                    <a:p>
                      <a:pPr algn="ctr" rtl="0" fontAlgn="ctr"/>
                      <a:r>
                        <a:rPr lang="en-GB" sz="1100" b="1" i="0" u="none" strike="noStrike" err="1">
                          <a:solidFill>
                            <a:srgbClr val="181717"/>
                          </a:solidFill>
                          <a:effectLst/>
                          <a:latin typeface="Raleway" pitchFamily="2" charset="0"/>
                        </a:rPr>
                        <a:t>DoLs</a:t>
                      </a:r>
                      <a:r>
                        <a:rPr lang="en-GB" sz="1100" b="1" i="0" u="none" strike="noStrike">
                          <a:solidFill>
                            <a:srgbClr val="181717"/>
                          </a:solidFill>
                          <a:effectLst/>
                          <a:latin typeface="Raleway" pitchFamily="2" charset="0"/>
                        </a:rPr>
                        <a:t> withdrawn </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1" i="0" u="none" strike="noStrike">
                          <a:solidFill>
                            <a:srgbClr val="181717"/>
                          </a:solidFill>
                          <a:effectLst/>
                          <a:latin typeface="Raleway" pitchFamily="2" charset="0"/>
                        </a:rPr>
                        <a:t>181</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ADD6FF"/>
                    </a:solidFill>
                  </a:tcPr>
                </a:tc>
                <a:tc>
                  <a:txBody>
                    <a:bodyPr/>
                    <a:lstStyle/>
                    <a:p>
                      <a:pPr algn="ctr" rtl="0" fontAlgn="ctr"/>
                      <a:r>
                        <a:rPr lang="en-GB" sz="1100" b="0" i="0" u="none" strike="noStrike">
                          <a:solidFill>
                            <a:srgbClr val="181717"/>
                          </a:solidFill>
                          <a:effectLst/>
                          <a:latin typeface="Raleway" pitchFamily="2" charset="0"/>
                        </a:rPr>
                        <a:t>149</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ctr" rtl="0" fontAlgn="ctr"/>
                      <a:r>
                        <a:rPr lang="en-GB" sz="1100" b="0" i="0" u="none" strike="noStrike">
                          <a:solidFill>
                            <a:srgbClr val="181717"/>
                          </a:solidFill>
                          <a:effectLst/>
                          <a:latin typeface="Raleway" pitchFamily="2" charset="0"/>
                        </a:rPr>
                        <a:t>250</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223</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tc>
                  <a:txBody>
                    <a:bodyPr/>
                    <a:lstStyle/>
                    <a:p>
                      <a:pPr algn="ctr" rtl="0" fontAlgn="ctr"/>
                      <a:r>
                        <a:rPr lang="en-GB" sz="1100" b="0" i="0" u="none" strike="noStrike">
                          <a:solidFill>
                            <a:srgbClr val="181717"/>
                          </a:solidFill>
                          <a:effectLst/>
                          <a:latin typeface="Raleway" pitchFamily="2" charset="0"/>
                        </a:rPr>
                        <a:t>341</a:t>
                      </a:r>
                    </a:p>
                  </a:txBody>
                  <a:tcPr marL="6350" marR="6350" marT="6350" marB="0" anchor="ctr">
                    <a:lnL w="12700" cap="flat" cmpd="sng" algn="ctr">
                      <a:solidFill>
                        <a:srgbClr val="003366"/>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FFFFFF"/>
                    </a:solidFill>
                  </a:tcPr>
                </a:tc>
                <a:extLst>
                  <a:ext uri="{0D108BD9-81ED-4DB2-BD59-A6C34878D82A}">
                    <a16:rowId xmlns:a16="http://schemas.microsoft.com/office/drawing/2014/main" val="2466910253"/>
                  </a:ext>
                </a:extLst>
              </a:tr>
            </a:tbl>
          </a:graphicData>
        </a:graphic>
      </p:graphicFrame>
    </p:spTree>
    <p:extLst>
      <p:ext uri="{BB962C8B-B14F-4D97-AF65-F5344CB8AC3E}">
        <p14:creationId xmlns:p14="http://schemas.microsoft.com/office/powerpoint/2010/main" val="2239792658"/>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0f1eab8-3903-44ec-b09e-06dd9dbdfde0">
      <UserInfo>
        <DisplayName>Shohel Ahmed</DisplayName>
        <AccountId>24</AccountId>
        <AccountType/>
      </UserInfo>
    </SharedWithUsers>
    <lcf76f155ced4ddcb4097134ff3c332f xmlns="f22d7286-dd96-43f1-addf-1aa01b239435">
      <Terms xmlns="http://schemas.microsoft.com/office/infopath/2007/PartnerControls"/>
    </lcf76f155ced4ddcb4097134ff3c332f>
    <TaxCatchAll xmlns="c0f1eab8-3903-44ec-b09e-06dd9dbdfde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CBB0DBABED20646B5BB11340AE54F35" ma:contentTypeVersion="20" ma:contentTypeDescription="Create a new document." ma:contentTypeScope="" ma:versionID="be1936859a15eb14565440544886f464">
  <xsd:schema xmlns:xsd="http://www.w3.org/2001/XMLSchema" xmlns:xs="http://www.w3.org/2001/XMLSchema" xmlns:p="http://schemas.microsoft.com/office/2006/metadata/properties" xmlns:ns2="f22d7286-dd96-43f1-addf-1aa01b239435" xmlns:ns3="c0f1eab8-3903-44ec-b09e-06dd9dbdfde0" targetNamespace="http://schemas.microsoft.com/office/2006/metadata/properties" ma:root="true" ma:fieldsID="1a639c62ddf0ee46119af12038f087ba" ns2:_="" ns3:_="">
    <xsd:import namespace="f22d7286-dd96-43f1-addf-1aa01b239435"/>
    <xsd:import namespace="c0f1eab8-3903-44ec-b09e-06dd9dbdfd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2d7286-dd96-43f1-addf-1aa01b2394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f1eab8-3903-44ec-b09e-06dd9dbdfde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a0fbcd8-bab0-4eaa-a5dd-90036ff880f2}" ma:internalName="TaxCatchAll" ma:showField="CatchAllData" ma:web="c0f1eab8-3903-44ec-b09e-06dd9dbdfd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8ADC5A-807F-42B2-92C7-50F51D6D3270}">
  <ds:schemaRefs>
    <ds:schemaRef ds:uri="http://purl.org/dc/elements/1.1/"/>
    <ds:schemaRef ds:uri="c0f1eab8-3903-44ec-b09e-06dd9dbdfde0"/>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f22d7286-dd96-43f1-addf-1aa01b239435"/>
    <ds:schemaRef ds:uri="http://purl.org/dc/terms/"/>
  </ds:schemaRefs>
</ds:datastoreItem>
</file>

<file path=customXml/itemProps2.xml><?xml version="1.0" encoding="utf-8"?>
<ds:datastoreItem xmlns:ds="http://schemas.openxmlformats.org/officeDocument/2006/customXml" ds:itemID="{96417E50-4DFF-494B-81F6-B7F8D98FFA71}"/>
</file>

<file path=customXml/itemProps3.xml><?xml version="1.0" encoding="utf-8"?>
<ds:datastoreItem xmlns:ds="http://schemas.openxmlformats.org/officeDocument/2006/customXml" ds:itemID="{78AC92BE-7F65-4AD4-9C31-5651DA116B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77</TotalTime>
  <Words>8754</Words>
  <Application>Microsoft Office PowerPoint</Application>
  <PresentationFormat>Widescreen</PresentationFormat>
  <Paragraphs>537</Paragraphs>
  <Slides>26</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Raleway</vt:lpstr>
      <vt:lpstr>Symbol</vt:lpstr>
      <vt:lpstr>Office Theme</vt:lpstr>
      <vt:lpstr>Tower Hamlets  Safeguarding Adults Board  Annual Report 2022-23 Safeguarding is everyone’s responsibility</vt:lpstr>
      <vt:lpstr>Safeguarding Adults’ Board summary for 2022-23</vt:lpstr>
      <vt:lpstr>Foreword on behalf of the Independent Chair  </vt:lpstr>
      <vt:lpstr>Introduction</vt:lpstr>
      <vt:lpstr>Background</vt:lpstr>
      <vt:lpstr>About Tower Hamlets…</vt:lpstr>
      <vt:lpstr>Safeguarding adults’ performance data 2022-23</vt:lpstr>
      <vt:lpstr>Safeguarding adult’s performance data 2022-23 continued</vt:lpstr>
      <vt:lpstr>Safeguarding adult’s performance data 2022-23 continued (2)</vt:lpstr>
      <vt:lpstr>Funding for the Safeguarding Adults Board 2022-23</vt:lpstr>
      <vt:lpstr>Learning and Development over 2022-23</vt:lpstr>
      <vt:lpstr>Safeguarding Adults Board achievements over 2022-23</vt:lpstr>
      <vt:lpstr>Safeguarding Adults Board achievements over 2022-23 </vt:lpstr>
      <vt:lpstr>Safeguarding Adults Board achievements over 2022-23  </vt:lpstr>
      <vt:lpstr>Summary of achievements by the Safeguarding Adults Board and partner agencies</vt:lpstr>
      <vt:lpstr>Summary of achievements by the Safeguarding Adults Board and partner agencies (continued)</vt:lpstr>
      <vt:lpstr>Safeguarding Adults Reviews</vt:lpstr>
      <vt:lpstr>Implementation and learning from Safeguarding Adults Reviews </vt:lpstr>
      <vt:lpstr>Our priorities for last year (2022-23)</vt:lpstr>
      <vt:lpstr>Our priorities for the coming year (2023-24)</vt:lpstr>
      <vt:lpstr>Tower Hamlets Safeguarding Adults Board Governance and Accountability </vt:lpstr>
      <vt:lpstr>Tower Hamlets Safeguarding Adults Board partner members</vt:lpstr>
      <vt:lpstr>Safeguarding Adults Board (SAB)</vt:lpstr>
      <vt:lpstr>Strategic Boards linked to the Safeguarding Adults Board</vt:lpstr>
      <vt:lpstr>Glossary</vt:lpstr>
      <vt:lpstr>What to do if you are worried about an adult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Tower Hamlets SAB Annual Report 22-23</dc:title>
  <dc:creator>Ranjit Matharu</dc:creator>
  <cp:keywords>SAB Annual Report 2022-23</cp:keywords>
  <cp:lastModifiedBy>Phillip Nduoyo</cp:lastModifiedBy>
  <cp:revision>4</cp:revision>
  <dcterms:created xsi:type="dcterms:W3CDTF">2020-02-07T11:14:16Z</dcterms:created>
  <dcterms:modified xsi:type="dcterms:W3CDTF">2023-11-21T13:23:26Z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0x010100ACBB0DBABED20646B5BB11340AE54F35</vt:lpwstr>
  </property>
  <property fmtid="{D5CDD505-2E9C-101B-9397-08002B2CF9AE}" pid="3" name="MediaServiceImageTags">
    <vt:lpwstr/>
  </property>
</Properties>
</file>